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1059" r:id="rId2"/>
    <p:sldId id="1060" r:id="rId3"/>
    <p:sldId id="1061" r:id="rId4"/>
    <p:sldId id="1068" r:id="rId5"/>
    <p:sldId id="257" r:id="rId6"/>
    <p:sldId id="1095" r:id="rId7"/>
    <p:sldId id="1096" r:id="rId8"/>
    <p:sldId id="1098" r:id="rId9"/>
    <p:sldId id="1099" r:id="rId10"/>
    <p:sldId id="1069" r:id="rId11"/>
    <p:sldId id="1079" r:id="rId12"/>
    <p:sldId id="1104" r:id="rId13"/>
    <p:sldId id="1094" r:id="rId14"/>
    <p:sldId id="1085" r:id="rId15"/>
    <p:sldId id="1074" r:id="rId16"/>
    <p:sldId id="1086" r:id="rId17"/>
    <p:sldId id="1097" r:id="rId18"/>
    <p:sldId id="1088" r:id="rId19"/>
    <p:sldId id="1087" r:id="rId20"/>
    <p:sldId id="1089" r:id="rId21"/>
    <p:sldId id="1090" r:id="rId22"/>
    <p:sldId id="1101" r:id="rId23"/>
    <p:sldId id="1100" r:id="rId24"/>
    <p:sldId id="1103" r:id="rId25"/>
    <p:sldId id="1106" r:id="rId26"/>
    <p:sldId id="1057" r:id="rId27"/>
    <p:sldId id="1102" r:id="rId28"/>
    <p:sldId id="1065" r:id="rId29"/>
    <p:sldId id="1105" r:id="rId30"/>
    <p:sldId id="1066" r:id="rId31"/>
    <p:sldId id="105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7042"/>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75" autoAdjust="0"/>
    <p:restoredTop sz="94259" autoAdjust="0"/>
  </p:normalViewPr>
  <p:slideViewPr>
    <p:cSldViewPr snapToGrid="0">
      <p:cViewPr>
        <p:scale>
          <a:sx n="68" d="100"/>
          <a:sy n="68" d="100"/>
        </p:scale>
        <p:origin x="870" y="156"/>
      </p:cViewPr>
      <p:guideLst/>
    </p:cSldViewPr>
  </p:slideViewPr>
  <p:notesTextViewPr>
    <p:cViewPr>
      <p:scale>
        <a:sx n="1" d="1"/>
        <a:sy n="1" d="1"/>
      </p:scale>
      <p:origin x="0" y="0"/>
    </p:cViewPr>
  </p:notesTextViewPr>
  <p:sorterViewPr>
    <p:cViewPr>
      <p:scale>
        <a:sx n="100" d="100"/>
        <a:sy n="100" d="100"/>
      </p:scale>
      <p:origin x="0" y="-95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38584-83D0-0E99-60E1-E64422902E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89E22F-BD0C-65D4-72C3-22BC57ADEE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6003C5-4F31-C0E9-80EF-393E70C0B54A}"/>
              </a:ext>
            </a:extLst>
          </p:cNvPr>
          <p:cNvSpPr>
            <a:spLocks noGrp="1"/>
          </p:cNvSpPr>
          <p:nvPr>
            <p:ph type="dt" sz="half" idx="10"/>
          </p:nvPr>
        </p:nvSpPr>
        <p:spPr/>
        <p:txBody>
          <a:bodyPr/>
          <a:lstStyle/>
          <a:p>
            <a:fld id="{6FAC37DF-00B0-4482-A948-FBD0CF05719D}" type="datetimeFigureOut">
              <a:rPr lang="en-US" smtClean="0"/>
              <a:t>10/26/2024</a:t>
            </a:fld>
            <a:endParaRPr lang="en-US"/>
          </a:p>
        </p:txBody>
      </p:sp>
      <p:sp>
        <p:nvSpPr>
          <p:cNvPr id="5" name="Footer Placeholder 4">
            <a:extLst>
              <a:ext uri="{FF2B5EF4-FFF2-40B4-BE49-F238E27FC236}">
                <a16:creationId xmlns:a16="http://schemas.microsoft.com/office/drawing/2014/main" id="{68C995C7-B7C9-F952-63E7-E81FFE056E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08C0D8-FE35-6573-F62B-3F45D2F3CA45}"/>
              </a:ext>
            </a:extLst>
          </p:cNvPr>
          <p:cNvSpPr>
            <a:spLocks noGrp="1"/>
          </p:cNvSpPr>
          <p:nvPr>
            <p:ph type="sldNum" sz="quarter" idx="12"/>
          </p:nvPr>
        </p:nvSpPr>
        <p:spPr/>
        <p:txBody>
          <a:bodyPr/>
          <a:lstStyle/>
          <a:p>
            <a:fld id="{FE0A78F9-10B1-479E-B010-E4A5CE7B8982}" type="slidenum">
              <a:rPr lang="en-US" smtClean="0"/>
              <a:t>‹#›</a:t>
            </a:fld>
            <a:endParaRPr lang="en-US"/>
          </a:p>
        </p:txBody>
      </p:sp>
    </p:spTree>
    <p:extLst>
      <p:ext uri="{BB962C8B-B14F-4D97-AF65-F5344CB8AC3E}">
        <p14:creationId xmlns:p14="http://schemas.microsoft.com/office/powerpoint/2010/main" val="1460588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6D2A0-6238-F6BC-C6EA-FBE9E480CE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9C3C8F-D9E2-A835-B3F2-774AC6854B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FC4B65-1F0B-9A52-5371-FDFE42442A96}"/>
              </a:ext>
            </a:extLst>
          </p:cNvPr>
          <p:cNvSpPr>
            <a:spLocks noGrp="1"/>
          </p:cNvSpPr>
          <p:nvPr>
            <p:ph type="dt" sz="half" idx="10"/>
          </p:nvPr>
        </p:nvSpPr>
        <p:spPr/>
        <p:txBody>
          <a:bodyPr/>
          <a:lstStyle/>
          <a:p>
            <a:fld id="{6FAC37DF-00B0-4482-A948-FBD0CF05719D}" type="datetimeFigureOut">
              <a:rPr lang="en-US" smtClean="0"/>
              <a:t>10/26/2024</a:t>
            </a:fld>
            <a:endParaRPr lang="en-US"/>
          </a:p>
        </p:txBody>
      </p:sp>
      <p:sp>
        <p:nvSpPr>
          <p:cNvPr id="5" name="Footer Placeholder 4">
            <a:extLst>
              <a:ext uri="{FF2B5EF4-FFF2-40B4-BE49-F238E27FC236}">
                <a16:creationId xmlns:a16="http://schemas.microsoft.com/office/drawing/2014/main" id="{EFE828B6-A105-1E3B-D96F-D90D787C18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083591-C5F0-55BC-3A67-E69CD032C7A0}"/>
              </a:ext>
            </a:extLst>
          </p:cNvPr>
          <p:cNvSpPr>
            <a:spLocks noGrp="1"/>
          </p:cNvSpPr>
          <p:nvPr>
            <p:ph type="sldNum" sz="quarter" idx="12"/>
          </p:nvPr>
        </p:nvSpPr>
        <p:spPr/>
        <p:txBody>
          <a:bodyPr/>
          <a:lstStyle/>
          <a:p>
            <a:fld id="{FE0A78F9-10B1-479E-B010-E4A5CE7B8982}" type="slidenum">
              <a:rPr lang="en-US" smtClean="0"/>
              <a:t>‹#›</a:t>
            </a:fld>
            <a:endParaRPr lang="en-US"/>
          </a:p>
        </p:txBody>
      </p:sp>
    </p:spTree>
    <p:extLst>
      <p:ext uri="{BB962C8B-B14F-4D97-AF65-F5344CB8AC3E}">
        <p14:creationId xmlns:p14="http://schemas.microsoft.com/office/powerpoint/2010/main" val="1480821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E3FBB-7A0E-53BB-CCF9-1F0357A297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0A8CAE-0142-5DFB-4C51-D972903A0A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E0D8D1-6954-1928-E458-5AB04F2F785E}"/>
              </a:ext>
            </a:extLst>
          </p:cNvPr>
          <p:cNvSpPr>
            <a:spLocks noGrp="1"/>
          </p:cNvSpPr>
          <p:nvPr>
            <p:ph type="dt" sz="half" idx="10"/>
          </p:nvPr>
        </p:nvSpPr>
        <p:spPr/>
        <p:txBody>
          <a:bodyPr/>
          <a:lstStyle/>
          <a:p>
            <a:fld id="{6FAC37DF-00B0-4482-A948-FBD0CF05719D}" type="datetimeFigureOut">
              <a:rPr lang="en-US" smtClean="0"/>
              <a:t>10/26/2024</a:t>
            </a:fld>
            <a:endParaRPr lang="en-US"/>
          </a:p>
        </p:txBody>
      </p:sp>
      <p:sp>
        <p:nvSpPr>
          <p:cNvPr id="5" name="Footer Placeholder 4">
            <a:extLst>
              <a:ext uri="{FF2B5EF4-FFF2-40B4-BE49-F238E27FC236}">
                <a16:creationId xmlns:a16="http://schemas.microsoft.com/office/drawing/2014/main" id="{8F6E83A8-F332-2A8F-6E8E-BB217D2775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994EA2-199C-17F5-1FDA-5F307719C827}"/>
              </a:ext>
            </a:extLst>
          </p:cNvPr>
          <p:cNvSpPr>
            <a:spLocks noGrp="1"/>
          </p:cNvSpPr>
          <p:nvPr>
            <p:ph type="sldNum" sz="quarter" idx="12"/>
          </p:nvPr>
        </p:nvSpPr>
        <p:spPr/>
        <p:txBody>
          <a:bodyPr/>
          <a:lstStyle/>
          <a:p>
            <a:fld id="{FE0A78F9-10B1-479E-B010-E4A5CE7B8982}" type="slidenum">
              <a:rPr lang="en-US" smtClean="0"/>
              <a:t>‹#›</a:t>
            </a:fld>
            <a:endParaRPr lang="en-US"/>
          </a:p>
        </p:txBody>
      </p:sp>
    </p:spTree>
    <p:extLst>
      <p:ext uri="{BB962C8B-B14F-4D97-AF65-F5344CB8AC3E}">
        <p14:creationId xmlns:p14="http://schemas.microsoft.com/office/powerpoint/2010/main" val="2346266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86B6-8F83-C283-74EE-1EC3B2D663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C28CC5-3FD1-95FE-B647-BB9C667D9A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E450E4-31E7-54DC-D5F5-097BBF9D56D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5CECCE-96ED-1483-98C1-AE1B444DFA90}"/>
              </a:ext>
            </a:extLst>
          </p:cNvPr>
          <p:cNvSpPr>
            <a:spLocks noGrp="1"/>
          </p:cNvSpPr>
          <p:nvPr>
            <p:ph type="dt" sz="half" idx="10"/>
          </p:nvPr>
        </p:nvSpPr>
        <p:spPr/>
        <p:txBody>
          <a:bodyPr/>
          <a:lstStyle/>
          <a:p>
            <a:fld id="{6FAC37DF-00B0-4482-A948-FBD0CF05719D}" type="datetimeFigureOut">
              <a:rPr lang="en-US" smtClean="0"/>
              <a:t>10/26/2024</a:t>
            </a:fld>
            <a:endParaRPr lang="en-US"/>
          </a:p>
        </p:txBody>
      </p:sp>
      <p:sp>
        <p:nvSpPr>
          <p:cNvPr id="6" name="Footer Placeholder 5">
            <a:extLst>
              <a:ext uri="{FF2B5EF4-FFF2-40B4-BE49-F238E27FC236}">
                <a16:creationId xmlns:a16="http://schemas.microsoft.com/office/drawing/2014/main" id="{2D78591A-4648-7402-389C-9C4C374332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F071B7-5BC7-6CAC-3F3C-E28A7CEFBD13}"/>
              </a:ext>
            </a:extLst>
          </p:cNvPr>
          <p:cNvSpPr>
            <a:spLocks noGrp="1"/>
          </p:cNvSpPr>
          <p:nvPr>
            <p:ph type="sldNum" sz="quarter" idx="12"/>
          </p:nvPr>
        </p:nvSpPr>
        <p:spPr/>
        <p:txBody>
          <a:bodyPr/>
          <a:lstStyle/>
          <a:p>
            <a:fld id="{FE0A78F9-10B1-479E-B010-E4A5CE7B8982}" type="slidenum">
              <a:rPr lang="en-US" smtClean="0"/>
              <a:t>‹#›</a:t>
            </a:fld>
            <a:endParaRPr lang="en-US"/>
          </a:p>
        </p:txBody>
      </p:sp>
    </p:spTree>
    <p:extLst>
      <p:ext uri="{BB962C8B-B14F-4D97-AF65-F5344CB8AC3E}">
        <p14:creationId xmlns:p14="http://schemas.microsoft.com/office/powerpoint/2010/main" val="3127449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0A2C5-0235-FE93-9CFF-41FA333140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3F3DB6-8B93-CACA-F953-895ABC18C5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40A578-0B4F-571F-C7F0-14BF700585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030414-E08E-3B72-5CE1-848C8ECB23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C6AC6F-C302-E101-9DC4-5A0E1122C5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50CCF8D-AA61-C9DA-B59A-2E327AD0104B}"/>
              </a:ext>
            </a:extLst>
          </p:cNvPr>
          <p:cNvSpPr>
            <a:spLocks noGrp="1"/>
          </p:cNvSpPr>
          <p:nvPr>
            <p:ph type="dt" sz="half" idx="10"/>
          </p:nvPr>
        </p:nvSpPr>
        <p:spPr/>
        <p:txBody>
          <a:bodyPr/>
          <a:lstStyle/>
          <a:p>
            <a:fld id="{6FAC37DF-00B0-4482-A948-FBD0CF05719D}" type="datetimeFigureOut">
              <a:rPr lang="en-US" smtClean="0"/>
              <a:t>10/26/2024</a:t>
            </a:fld>
            <a:endParaRPr lang="en-US"/>
          </a:p>
        </p:txBody>
      </p:sp>
      <p:sp>
        <p:nvSpPr>
          <p:cNvPr id="8" name="Footer Placeholder 7">
            <a:extLst>
              <a:ext uri="{FF2B5EF4-FFF2-40B4-BE49-F238E27FC236}">
                <a16:creationId xmlns:a16="http://schemas.microsoft.com/office/drawing/2014/main" id="{97F2C15D-5474-5707-116C-9F80EA0A87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34F301-3FF0-AD6A-5A6A-F780C7D4C105}"/>
              </a:ext>
            </a:extLst>
          </p:cNvPr>
          <p:cNvSpPr>
            <a:spLocks noGrp="1"/>
          </p:cNvSpPr>
          <p:nvPr>
            <p:ph type="sldNum" sz="quarter" idx="12"/>
          </p:nvPr>
        </p:nvSpPr>
        <p:spPr/>
        <p:txBody>
          <a:bodyPr/>
          <a:lstStyle/>
          <a:p>
            <a:fld id="{FE0A78F9-10B1-479E-B010-E4A5CE7B8982}" type="slidenum">
              <a:rPr lang="en-US" smtClean="0"/>
              <a:t>‹#›</a:t>
            </a:fld>
            <a:endParaRPr lang="en-US"/>
          </a:p>
        </p:txBody>
      </p:sp>
    </p:spTree>
    <p:extLst>
      <p:ext uri="{BB962C8B-B14F-4D97-AF65-F5344CB8AC3E}">
        <p14:creationId xmlns:p14="http://schemas.microsoft.com/office/powerpoint/2010/main" val="2675226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D130F-B519-8A6E-8465-CA68120A99D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A0FC3E-677D-94C4-1DFC-B995CD83BD85}"/>
              </a:ext>
            </a:extLst>
          </p:cNvPr>
          <p:cNvSpPr>
            <a:spLocks noGrp="1"/>
          </p:cNvSpPr>
          <p:nvPr>
            <p:ph type="dt" sz="half" idx="10"/>
          </p:nvPr>
        </p:nvSpPr>
        <p:spPr/>
        <p:txBody>
          <a:bodyPr/>
          <a:lstStyle/>
          <a:p>
            <a:fld id="{6FAC37DF-00B0-4482-A948-FBD0CF05719D}" type="datetimeFigureOut">
              <a:rPr lang="en-US" smtClean="0"/>
              <a:t>10/26/2024</a:t>
            </a:fld>
            <a:endParaRPr lang="en-US"/>
          </a:p>
        </p:txBody>
      </p:sp>
      <p:sp>
        <p:nvSpPr>
          <p:cNvPr id="4" name="Footer Placeholder 3">
            <a:extLst>
              <a:ext uri="{FF2B5EF4-FFF2-40B4-BE49-F238E27FC236}">
                <a16:creationId xmlns:a16="http://schemas.microsoft.com/office/drawing/2014/main" id="{0D2C6AE0-7AA3-CF9A-5188-38A38DB6F3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B9D7D2-A74F-D1B8-1FDF-A8837F27A60D}"/>
              </a:ext>
            </a:extLst>
          </p:cNvPr>
          <p:cNvSpPr>
            <a:spLocks noGrp="1"/>
          </p:cNvSpPr>
          <p:nvPr>
            <p:ph type="sldNum" sz="quarter" idx="12"/>
          </p:nvPr>
        </p:nvSpPr>
        <p:spPr/>
        <p:txBody>
          <a:bodyPr/>
          <a:lstStyle/>
          <a:p>
            <a:fld id="{FE0A78F9-10B1-479E-B010-E4A5CE7B8982}" type="slidenum">
              <a:rPr lang="en-US" smtClean="0"/>
              <a:t>‹#›</a:t>
            </a:fld>
            <a:endParaRPr lang="en-US"/>
          </a:p>
        </p:txBody>
      </p:sp>
    </p:spTree>
    <p:extLst>
      <p:ext uri="{BB962C8B-B14F-4D97-AF65-F5344CB8AC3E}">
        <p14:creationId xmlns:p14="http://schemas.microsoft.com/office/powerpoint/2010/main" val="2441985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A0B4A1-A739-93DE-9982-BE52F98E7439}"/>
              </a:ext>
            </a:extLst>
          </p:cNvPr>
          <p:cNvSpPr>
            <a:spLocks noGrp="1"/>
          </p:cNvSpPr>
          <p:nvPr>
            <p:ph type="dt" sz="half" idx="10"/>
          </p:nvPr>
        </p:nvSpPr>
        <p:spPr/>
        <p:txBody>
          <a:bodyPr/>
          <a:lstStyle/>
          <a:p>
            <a:fld id="{6FAC37DF-00B0-4482-A948-FBD0CF05719D}" type="datetimeFigureOut">
              <a:rPr lang="en-US" smtClean="0"/>
              <a:t>10/26/2024</a:t>
            </a:fld>
            <a:endParaRPr lang="en-US"/>
          </a:p>
        </p:txBody>
      </p:sp>
      <p:sp>
        <p:nvSpPr>
          <p:cNvPr id="3" name="Footer Placeholder 2">
            <a:extLst>
              <a:ext uri="{FF2B5EF4-FFF2-40B4-BE49-F238E27FC236}">
                <a16:creationId xmlns:a16="http://schemas.microsoft.com/office/drawing/2014/main" id="{CCB69CF1-B1F9-7118-1208-2BC6E44FCE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74B0DC-071F-C7BB-976C-B98BDD193257}"/>
              </a:ext>
            </a:extLst>
          </p:cNvPr>
          <p:cNvSpPr>
            <a:spLocks noGrp="1"/>
          </p:cNvSpPr>
          <p:nvPr>
            <p:ph type="sldNum" sz="quarter" idx="12"/>
          </p:nvPr>
        </p:nvSpPr>
        <p:spPr/>
        <p:txBody>
          <a:bodyPr/>
          <a:lstStyle/>
          <a:p>
            <a:fld id="{FE0A78F9-10B1-479E-B010-E4A5CE7B8982}" type="slidenum">
              <a:rPr lang="en-US" smtClean="0"/>
              <a:t>‹#›</a:t>
            </a:fld>
            <a:endParaRPr lang="en-US"/>
          </a:p>
        </p:txBody>
      </p:sp>
    </p:spTree>
    <p:extLst>
      <p:ext uri="{BB962C8B-B14F-4D97-AF65-F5344CB8AC3E}">
        <p14:creationId xmlns:p14="http://schemas.microsoft.com/office/powerpoint/2010/main" val="2278836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DD8BE-B376-D200-FD68-6E9CAC27CA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B4456C-0EF8-8579-9D2C-2F00451981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2856D7-B65F-EC6E-CC52-A45C93926F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989209-A7EE-6FA5-C054-D567920AC98D}"/>
              </a:ext>
            </a:extLst>
          </p:cNvPr>
          <p:cNvSpPr>
            <a:spLocks noGrp="1"/>
          </p:cNvSpPr>
          <p:nvPr>
            <p:ph type="dt" sz="half" idx="10"/>
          </p:nvPr>
        </p:nvSpPr>
        <p:spPr/>
        <p:txBody>
          <a:bodyPr/>
          <a:lstStyle/>
          <a:p>
            <a:fld id="{6FAC37DF-00B0-4482-A948-FBD0CF05719D}" type="datetimeFigureOut">
              <a:rPr lang="en-US" smtClean="0"/>
              <a:t>10/26/2024</a:t>
            </a:fld>
            <a:endParaRPr lang="en-US"/>
          </a:p>
        </p:txBody>
      </p:sp>
      <p:sp>
        <p:nvSpPr>
          <p:cNvPr id="6" name="Footer Placeholder 5">
            <a:extLst>
              <a:ext uri="{FF2B5EF4-FFF2-40B4-BE49-F238E27FC236}">
                <a16:creationId xmlns:a16="http://schemas.microsoft.com/office/drawing/2014/main" id="{64F7AE20-7581-9B0E-3DD0-91E7D92694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B26673-345B-8C08-67D3-47B75B5FB107}"/>
              </a:ext>
            </a:extLst>
          </p:cNvPr>
          <p:cNvSpPr>
            <a:spLocks noGrp="1"/>
          </p:cNvSpPr>
          <p:nvPr>
            <p:ph type="sldNum" sz="quarter" idx="12"/>
          </p:nvPr>
        </p:nvSpPr>
        <p:spPr/>
        <p:txBody>
          <a:bodyPr/>
          <a:lstStyle/>
          <a:p>
            <a:fld id="{FE0A78F9-10B1-479E-B010-E4A5CE7B8982}" type="slidenum">
              <a:rPr lang="en-US" smtClean="0"/>
              <a:t>‹#›</a:t>
            </a:fld>
            <a:endParaRPr lang="en-US"/>
          </a:p>
        </p:txBody>
      </p:sp>
    </p:spTree>
    <p:extLst>
      <p:ext uri="{BB962C8B-B14F-4D97-AF65-F5344CB8AC3E}">
        <p14:creationId xmlns:p14="http://schemas.microsoft.com/office/powerpoint/2010/main" val="4249732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43F16-A578-53B1-AC37-992AB2B7F2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D8E620-27A2-0265-25D0-EBD98DFB2F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FC4C52-344F-0115-DEF4-D9AE4CCD88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0777C4-2829-E19F-AB2D-B32A4AE2542B}"/>
              </a:ext>
            </a:extLst>
          </p:cNvPr>
          <p:cNvSpPr>
            <a:spLocks noGrp="1"/>
          </p:cNvSpPr>
          <p:nvPr>
            <p:ph type="dt" sz="half" idx="10"/>
          </p:nvPr>
        </p:nvSpPr>
        <p:spPr/>
        <p:txBody>
          <a:bodyPr/>
          <a:lstStyle/>
          <a:p>
            <a:fld id="{6FAC37DF-00B0-4482-A948-FBD0CF05719D}" type="datetimeFigureOut">
              <a:rPr lang="en-US" smtClean="0"/>
              <a:t>10/26/2024</a:t>
            </a:fld>
            <a:endParaRPr lang="en-US"/>
          </a:p>
        </p:txBody>
      </p:sp>
      <p:sp>
        <p:nvSpPr>
          <p:cNvPr id="6" name="Footer Placeholder 5">
            <a:extLst>
              <a:ext uri="{FF2B5EF4-FFF2-40B4-BE49-F238E27FC236}">
                <a16:creationId xmlns:a16="http://schemas.microsoft.com/office/drawing/2014/main" id="{14A88E44-CC7D-3245-7919-686B4425D6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A2CA8-DC50-BCED-4713-6AE31B683473}"/>
              </a:ext>
            </a:extLst>
          </p:cNvPr>
          <p:cNvSpPr>
            <a:spLocks noGrp="1"/>
          </p:cNvSpPr>
          <p:nvPr>
            <p:ph type="sldNum" sz="quarter" idx="12"/>
          </p:nvPr>
        </p:nvSpPr>
        <p:spPr/>
        <p:txBody>
          <a:bodyPr/>
          <a:lstStyle/>
          <a:p>
            <a:fld id="{FE0A78F9-10B1-479E-B010-E4A5CE7B8982}" type="slidenum">
              <a:rPr lang="en-US" smtClean="0"/>
              <a:t>‹#›</a:t>
            </a:fld>
            <a:endParaRPr lang="en-US"/>
          </a:p>
        </p:txBody>
      </p:sp>
    </p:spTree>
    <p:extLst>
      <p:ext uri="{BB962C8B-B14F-4D97-AF65-F5344CB8AC3E}">
        <p14:creationId xmlns:p14="http://schemas.microsoft.com/office/powerpoint/2010/main" val="842407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7AE1F-AFA8-301D-E630-8D020B7394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A55CE7-73D0-3087-4231-F093DA3B9E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16BB7-4131-1546-9985-2074774C26FA}"/>
              </a:ext>
            </a:extLst>
          </p:cNvPr>
          <p:cNvSpPr>
            <a:spLocks noGrp="1"/>
          </p:cNvSpPr>
          <p:nvPr>
            <p:ph type="dt" sz="half" idx="10"/>
          </p:nvPr>
        </p:nvSpPr>
        <p:spPr/>
        <p:txBody>
          <a:bodyPr/>
          <a:lstStyle/>
          <a:p>
            <a:fld id="{6FAC37DF-00B0-4482-A948-FBD0CF05719D}" type="datetimeFigureOut">
              <a:rPr lang="en-US" smtClean="0"/>
              <a:t>10/26/2024</a:t>
            </a:fld>
            <a:endParaRPr lang="en-US"/>
          </a:p>
        </p:txBody>
      </p:sp>
      <p:sp>
        <p:nvSpPr>
          <p:cNvPr id="5" name="Footer Placeholder 4">
            <a:extLst>
              <a:ext uri="{FF2B5EF4-FFF2-40B4-BE49-F238E27FC236}">
                <a16:creationId xmlns:a16="http://schemas.microsoft.com/office/drawing/2014/main" id="{167B81B4-918F-B93B-5B01-5770D6F12C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21F3F8-3461-3588-9D06-CB2EA8F1A60C}"/>
              </a:ext>
            </a:extLst>
          </p:cNvPr>
          <p:cNvSpPr>
            <a:spLocks noGrp="1"/>
          </p:cNvSpPr>
          <p:nvPr>
            <p:ph type="sldNum" sz="quarter" idx="12"/>
          </p:nvPr>
        </p:nvSpPr>
        <p:spPr/>
        <p:txBody>
          <a:bodyPr/>
          <a:lstStyle/>
          <a:p>
            <a:fld id="{FE0A78F9-10B1-479E-B010-E4A5CE7B8982}" type="slidenum">
              <a:rPr lang="en-US" smtClean="0"/>
              <a:t>‹#›</a:t>
            </a:fld>
            <a:endParaRPr lang="en-US"/>
          </a:p>
        </p:txBody>
      </p:sp>
    </p:spTree>
    <p:extLst>
      <p:ext uri="{BB962C8B-B14F-4D97-AF65-F5344CB8AC3E}">
        <p14:creationId xmlns:p14="http://schemas.microsoft.com/office/powerpoint/2010/main" val="1340676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2D7AF8-E731-3D03-D239-D75B8E3534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FCADD5-585A-4955-8B10-E1BF9F9D0E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213DDD-51C7-AEF8-FDF1-F4B26E7AD205}"/>
              </a:ext>
            </a:extLst>
          </p:cNvPr>
          <p:cNvSpPr>
            <a:spLocks noGrp="1"/>
          </p:cNvSpPr>
          <p:nvPr>
            <p:ph type="dt" sz="half" idx="10"/>
          </p:nvPr>
        </p:nvSpPr>
        <p:spPr/>
        <p:txBody>
          <a:bodyPr/>
          <a:lstStyle/>
          <a:p>
            <a:fld id="{6FAC37DF-00B0-4482-A948-FBD0CF05719D}" type="datetimeFigureOut">
              <a:rPr lang="en-US" smtClean="0"/>
              <a:t>10/26/2024</a:t>
            </a:fld>
            <a:endParaRPr lang="en-US"/>
          </a:p>
        </p:txBody>
      </p:sp>
      <p:sp>
        <p:nvSpPr>
          <p:cNvPr id="5" name="Footer Placeholder 4">
            <a:extLst>
              <a:ext uri="{FF2B5EF4-FFF2-40B4-BE49-F238E27FC236}">
                <a16:creationId xmlns:a16="http://schemas.microsoft.com/office/drawing/2014/main" id="{F27F34E6-E25A-E904-0393-064468EE0D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0F064D-4D3E-4ED4-9F25-8D6ED77A7F44}"/>
              </a:ext>
            </a:extLst>
          </p:cNvPr>
          <p:cNvSpPr>
            <a:spLocks noGrp="1"/>
          </p:cNvSpPr>
          <p:nvPr>
            <p:ph type="sldNum" sz="quarter" idx="12"/>
          </p:nvPr>
        </p:nvSpPr>
        <p:spPr/>
        <p:txBody>
          <a:bodyPr/>
          <a:lstStyle/>
          <a:p>
            <a:fld id="{FE0A78F9-10B1-479E-B010-E4A5CE7B8982}" type="slidenum">
              <a:rPr lang="en-US" smtClean="0"/>
              <a:t>‹#›</a:t>
            </a:fld>
            <a:endParaRPr lang="en-US"/>
          </a:p>
        </p:txBody>
      </p:sp>
    </p:spTree>
    <p:extLst>
      <p:ext uri="{BB962C8B-B14F-4D97-AF65-F5344CB8AC3E}">
        <p14:creationId xmlns:p14="http://schemas.microsoft.com/office/powerpoint/2010/main" val="370873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01C16A-46A4-C563-BAA0-CCDC61D663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76D7DF-E971-B8FE-75AA-77ED3C00B8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B44C74-1F6C-8AAF-BCD1-0D2C559CD5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AC37DF-00B0-4482-A948-FBD0CF05719D}" type="datetimeFigureOut">
              <a:rPr lang="en-US" smtClean="0"/>
              <a:t>10/26/2024</a:t>
            </a:fld>
            <a:endParaRPr lang="en-US"/>
          </a:p>
        </p:txBody>
      </p:sp>
      <p:sp>
        <p:nvSpPr>
          <p:cNvPr id="5" name="Footer Placeholder 4">
            <a:extLst>
              <a:ext uri="{FF2B5EF4-FFF2-40B4-BE49-F238E27FC236}">
                <a16:creationId xmlns:a16="http://schemas.microsoft.com/office/drawing/2014/main" id="{69AD6604-24C4-5013-2F2B-4B65E07A3A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526939-6EF3-D8DA-9E09-D9E52E73DC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0A78F9-10B1-479E-B010-E4A5CE7B8982}" type="slidenum">
              <a:rPr lang="en-US" smtClean="0"/>
              <a:t>‹#›</a:t>
            </a:fld>
            <a:endParaRPr lang="en-US"/>
          </a:p>
        </p:txBody>
      </p:sp>
    </p:spTree>
    <p:extLst>
      <p:ext uri="{BB962C8B-B14F-4D97-AF65-F5344CB8AC3E}">
        <p14:creationId xmlns:p14="http://schemas.microsoft.com/office/powerpoint/2010/main" val="1549760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F8AEEB2-2C9F-03F2-9D75-D93281F58ABD}"/>
              </a:ext>
            </a:extLst>
          </p:cNvPr>
          <p:cNvSpPr txBox="1"/>
          <p:nvPr/>
        </p:nvSpPr>
        <p:spPr>
          <a:xfrm>
            <a:off x="0" y="1141942"/>
            <a:ext cx="7116744" cy="1200329"/>
          </a:xfrm>
          <a:prstGeom prst="rect">
            <a:avLst/>
          </a:prstGeom>
          <a:blipFill>
            <a:blip r:embed="rId2"/>
            <a:tile tx="0" ty="0" sx="100000" sy="100000" flip="none" algn="tl"/>
          </a:blip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Black" panose="00000A00000000000000" pitchFamily="2" charset="0"/>
                <a:ea typeface="+mn-ea"/>
                <a:cs typeface="+mn-cs"/>
              </a:rPr>
              <a:t>Topic: </a:t>
            </a:r>
            <a:r>
              <a:rPr kumimoji="0" lang="en-US" sz="3600" b="1" i="0" u="none" strike="noStrike" kern="1200" cap="none" spc="0" normalizeH="0" baseline="0" noProof="0" dirty="0" smtClean="0">
                <a:ln>
                  <a:noFill/>
                </a:ln>
                <a:solidFill>
                  <a:schemeClr val="bg1"/>
                </a:solidFill>
                <a:effectLst/>
                <a:uLnTx/>
                <a:uFillTx/>
                <a:latin typeface="Montserrat" panose="00000500000000000000" pitchFamily="2" charset="0"/>
                <a:ea typeface="+mn-ea"/>
                <a:cs typeface="+mn-cs"/>
              </a:rPr>
              <a:t>Management of Stress</a:t>
            </a:r>
            <a:r>
              <a:rPr kumimoji="0" lang="en-US" sz="3600" b="1" i="0" u="none" strike="noStrike" kern="1200" cap="none" spc="0" normalizeH="0" noProof="0" dirty="0" smtClean="0">
                <a:ln>
                  <a:noFill/>
                </a:ln>
                <a:solidFill>
                  <a:schemeClr val="bg1"/>
                </a:solidFill>
                <a:effectLst/>
                <a:uLnTx/>
                <a:uFillTx/>
                <a:latin typeface="Montserrat" panose="00000500000000000000" pitchFamily="2" charset="0"/>
                <a:ea typeface="+mn-ea"/>
                <a:cs typeface="+mn-cs"/>
              </a:rPr>
              <a:t> at Workplace</a:t>
            </a:r>
            <a:endParaRPr kumimoji="0" lang="en-US" sz="3600" b="0" i="0" u="none" strike="noStrike" kern="1200" cap="none" spc="0" normalizeH="0" baseline="0" noProof="0" dirty="0">
              <a:ln>
                <a:noFill/>
              </a:ln>
              <a:solidFill>
                <a:schemeClr val="bg1"/>
              </a:solidFill>
              <a:effectLst/>
              <a:uLnTx/>
              <a:uFillTx/>
              <a:latin typeface="Montserrat" panose="00000500000000000000" pitchFamily="2" charset="0"/>
              <a:ea typeface="+mn-ea"/>
              <a:cs typeface="+mn-cs"/>
            </a:endParaRPr>
          </a:p>
        </p:txBody>
      </p:sp>
      <p:sp>
        <p:nvSpPr>
          <p:cNvPr id="9" name="TextBox 8">
            <a:extLst>
              <a:ext uri="{FF2B5EF4-FFF2-40B4-BE49-F238E27FC236}">
                <a16:creationId xmlns:a16="http://schemas.microsoft.com/office/drawing/2014/main" id="{3DC62B90-0D84-A4EA-8ECC-75706DE78847}"/>
              </a:ext>
            </a:extLst>
          </p:cNvPr>
          <p:cNvSpPr txBox="1"/>
          <p:nvPr/>
        </p:nvSpPr>
        <p:spPr>
          <a:xfrm>
            <a:off x="5832642" y="3933196"/>
            <a:ext cx="6359358" cy="2893100"/>
          </a:xfrm>
          <a:prstGeom prst="rect">
            <a:avLst/>
          </a:prstGeom>
          <a:blipFill>
            <a:blip r:embed="rId2"/>
            <a:tile tx="0" ty="0" sx="100000" sy="100000" flip="none" algn="tl"/>
          </a:blip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solidFill>
                <a:effectLst/>
                <a:uLnTx/>
                <a:uFillTx/>
                <a:latin typeface="Montserrat Black" panose="00000A00000000000000" pitchFamily="2" charset="0"/>
                <a:ea typeface="+mn-ea"/>
                <a:cs typeface="+mn-cs"/>
              </a:rPr>
              <a:t>Sub-topic: </a:t>
            </a:r>
            <a:r>
              <a:rPr kumimoji="0" lang="en-US" sz="2600" b="0" i="0" u="none" strike="noStrike" kern="1200" cap="none" spc="0" normalizeH="0" baseline="0" noProof="0" dirty="0" smtClean="0">
                <a:ln>
                  <a:noFill/>
                </a:ln>
                <a:solidFill>
                  <a:schemeClr val="bg1"/>
                </a:solidFill>
                <a:effectLst/>
                <a:uLnTx/>
                <a:uFillTx/>
                <a:latin typeface="Montserrat" panose="00000500000000000000" pitchFamily="2" charset="0"/>
                <a:ea typeface="+mn-ea"/>
                <a:cs typeface="+mn-cs"/>
              </a:rPr>
              <a:t>WPS Identification and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600" dirty="0">
              <a:solidFill>
                <a:schemeClr val="bg1"/>
              </a:solidFill>
              <a:latin typeface="Montserrat"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smtClean="0">
              <a:ln>
                <a:noFill/>
              </a:ln>
              <a:solidFill>
                <a:schemeClr val="bg1"/>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600" dirty="0">
              <a:solidFill>
                <a:schemeClr val="bg1"/>
              </a:solidFill>
              <a:latin typeface="Montserrat"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600" dirty="0">
              <a:solidFill>
                <a:schemeClr val="bg1"/>
              </a:solidFill>
              <a:latin typeface="Montserrat"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600" dirty="0">
              <a:solidFill>
                <a:schemeClr val="bg1"/>
              </a:solidFill>
              <a:latin typeface="Montserrat" panose="00000500000000000000" pitchFamily="2" charset="0"/>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3901" y="-13341"/>
            <a:ext cx="1414714" cy="1110238"/>
          </a:xfrm>
          <a:prstGeom prst="rect">
            <a:avLst/>
          </a:prstGeom>
        </p:spPr>
      </p:pic>
      <p:sp>
        <p:nvSpPr>
          <p:cNvPr id="13" name="Rectangle 12"/>
          <p:cNvSpPr/>
          <p:nvPr/>
        </p:nvSpPr>
        <p:spPr>
          <a:xfrm>
            <a:off x="5254651" y="306552"/>
            <a:ext cx="4399721"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latin typeface="Montserrat Black" panose="00000A00000000000000" pitchFamily="2" charset="0"/>
              </a:rPr>
              <a:t>MOBILE FACILITATION TEAM</a:t>
            </a:r>
            <a:endParaRPr lang="en-US" sz="2000" dirty="0">
              <a:latin typeface="Montserrat Black" panose="00000A00000000000000" pitchFamily="2"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342271"/>
            <a:ext cx="5832641" cy="451572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16744" y="1145403"/>
            <a:ext cx="5075256" cy="2787793"/>
          </a:xfrm>
          <a:prstGeom prst="rect">
            <a:avLst/>
          </a:prstGeom>
        </p:spPr>
      </p:pic>
    </p:spTree>
    <p:extLst>
      <p:ext uri="{BB962C8B-B14F-4D97-AF65-F5344CB8AC3E}">
        <p14:creationId xmlns:p14="http://schemas.microsoft.com/office/powerpoint/2010/main" val="11926974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8A91AC-F4FF-C84F-5DDF-866CBC97FB26}"/>
              </a:ext>
            </a:extLst>
          </p:cNvPr>
          <p:cNvSpPr/>
          <p:nvPr/>
        </p:nvSpPr>
        <p:spPr>
          <a:xfrm>
            <a:off x="1582615" y="0"/>
            <a:ext cx="10609385" cy="450411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0CFFA55C-3D7A-9970-8EE0-796E2639D0E7}"/>
              </a:ext>
            </a:extLst>
          </p:cNvPr>
          <p:cNvGrpSpPr/>
          <p:nvPr/>
        </p:nvGrpSpPr>
        <p:grpSpPr>
          <a:xfrm>
            <a:off x="1224592" y="5578067"/>
            <a:ext cx="10842362" cy="803080"/>
            <a:chOff x="4126523" y="5578067"/>
            <a:chExt cx="5704910" cy="803080"/>
          </a:xfrm>
        </p:grpSpPr>
        <p:sp>
          <p:nvSpPr>
            <p:cNvPr id="5" name="TextBox 4">
              <a:extLst>
                <a:ext uri="{FF2B5EF4-FFF2-40B4-BE49-F238E27FC236}">
                  <a16:creationId xmlns:a16="http://schemas.microsoft.com/office/drawing/2014/main" id="{1754A4BC-A963-3759-BAF8-C07DF49F0FC9}"/>
                </a:ext>
              </a:extLst>
            </p:cNvPr>
            <p:cNvSpPr txBox="1"/>
            <p:nvPr/>
          </p:nvSpPr>
          <p:spPr>
            <a:xfrm>
              <a:off x="4126523" y="5578067"/>
              <a:ext cx="5205046"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17042"/>
                  </a:solidFill>
                  <a:effectLst/>
                  <a:uLnTx/>
                  <a:uFillTx/>
                  <a:latin typeface="Montserrat" panose="00000500000000000000" pitchFamily="2" charset="0"/>
                  <a:ea typeface="+mn-ea"/>
                  <a:cs typeface="+mn-cs"/>
                </a:rPr>
                <a:t>Evaristus P. </a:t>
              </a:r>
              <a:r>
                <a:rPr kumimoji="0" lang="en-US" sz="3200" b="1" i="0" u="none" strike="noStrike" kern="1200" cap="none" spc="0" normalizeH="0" baseline="0" noProof="0" dirty="0" smtClean="0">
                  <a:ln>
                    <a:noFill/>
                  </a:ln>
                  <a:solidFill>
                    <a:srgbClr val="017042"/>
                  </a:solidFill>
                  <a:effectLst/>
                  <a:uLnTx/>
                  <a:uFillTx/>
                  <a:latin typeface="Montserrat" panose="00000500000000000000" pitchFamily="2" charset="0"/>
                  <a:ea typeface="+mn-ea"/>
                  <a:cs typeface="+mn-cs"/>
                </a:rPr>
                <a:t>Makota,</a:t>
              </a:r>
              <a:r>
                <a:rPr kumimoji="0" lang="en-US" sz="3200" b="1" i="0" u="none" strike="noStrike" kern="1200" cap="none" spc="0" normalizeH="0" noProof="0" dirty="0" smtClean="0">
                  <a:ln>
                    <a:noFill/>
                  </a:ln>
                  <a:solidFill>
                    <a:srgbClr val="017042"/>
                  </a:solidFill>
                  <a:effectLst/>
                  <a:uLnTx/>
                  <a:uFillTx/>
                  <a:latin typeface="Montserrat" panose="00000500000000000000" pitchFamily="2" charset="0"/>
                  <a:ea typeface="+mn-ea"/>
                  <a:cs typeface="+mn-cs"/>
                </a:rPr>
                <a:t> </a:t>
              </a:r>
              <a:r>
                <a:rPr kumimoji="0" lang="en-US" sz="2000" b="1" i="0" u="none" strike="noStrike" kern="1200" cap="none" spc="0" normalizeH="0" noProof="0" dirty="0" err="1" smtClean="0">
                  <a:ln>
                    <a:noFill/>
                  </a:ln>
                  <a:solidFill>
                    <a:srgbClr val="017042"/>
                  </a:solidFill>
                  <a:effectLst/>
                  <a:uLnTx/>
                  <a:uFillTx/>
                  <a:latin typeface="Montserrat" panose="00000500000000000000" pitchFamily="2" charset="0"/>
                  <a:ea typeface="+mn-ea"/>
                  <a:cs typeface="+mn-cs"/>
                </a:rPr>
                <a:t>MScNE</a:t>
              </a:r>
              <a:r>
                <a:rPr kumimoji="0" lang="en-US" sz="2000" b="1" i="0" u="none" strike="noStrike" kern="1200" cap="none" spc="0" normalizeH="0" noProof="0" dirty="0" smtClean="0">
                  <a:ln>
                    <a:noFill/>
                  </a:ln>
                  <a:solidFill>
                    <a:srgbClr val="017042"/>
                  </a:solidFill>
                  <a:effectLst/>
                  <a:uLnTx/>
                  <a:uFillTx/>
                  <a:latin typeface="Montserrat" panose="00000500000000000000" pitchFamily="2" charset="0"/>
                  <a:ea typeface="+mn-ea"/>
                  <a:cs typeface="+mn-cs"/>
                </a:rPr>
                <a:t>, BScNE</a:t>
              </a:r>
              <a:endParaRPr kumimoji="0" lang="en-US" sz="2000" b="0" i="0" u="none" strike="noStrike" kern="1200" cap="none" spc="0" normalizeH="0" baseline="0" noProof="0" dirty="0">
                <a:ln>
                  <a:noFill/>
                </a:ln>
                <a:solidFill>
                  <a:srgbClr val="017042"/>
                </a:solidFill>
                <a:effectLst/>
                <a:uLnTx/>
                <a:uFillTx/>
                <a:latin typeface="Montserrat" panose="00000500000000000000" pitchFamily="2" charset="0"/>
                <a:ea typeface="+mn-ea"/>
                <a:cs typeface="+mn-cs"/>
              </a:endParaRPr>
            </a:p>
          </p:txBody>
        </p:sp>
        <p:sp>
          <p:nvSpPr>
            <p:cNvPr id="7" name="TextBox 6">
              <a:extLst>
                <a:ext uri="{FF2B5EF4-FFF2-40B4-BE49-F238E27FC236}">
                  <a16:creationId xmlns:a16="http://schemas.microsoft.com/office/drawing/2014/main" id="{224C5981-0222-B5F5-32B3-A58259BE64FD}"/>
                </a:ext>
              </a:extLst>
            </p:cNvPr>
            <p:cNvSpPr txBox="1"/>
            <p:nvPr/>
          </p:nvSpPr>
          <p:spPr>
            <a:xfrm>
              <a:off x="4358588" y="5865621"/>
              <a:ext cx="5472845" cy="515526"/>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Montserrat Black" panose="00000A00000000000000" pitchFamily="2" charset="0"/>
                  <a:ea typeface="+mn-ea"/>
                  <a:cs typeface="+mn-cs"/>
                </a:rPr>
                <a:t>Head of Research</a:t>
              </a:r>
              <a:r>
                <a:rPr kumimoji="0" lang="en-US" sz="2000" b="1" i="0" u="none" strike="noStrike" kern="1200" cap="none" spc="0" normalizeH="0" noProof="0" dirty="0" smtClean="0">
                  <a:ln>
                    <a:noFill/>
                  </a:ln>
                  <a:solidFill>
                    <a:prstClr val="black"/>
                  </a:solidFill>
                  <a:effectLst/>
                  <a:uLnTx/>
                  <a:uFillTx/>
                  <a:latin typeface="Montserrat Black" panose="00000A00000000000000" pitchFamily="2" charset="0"/>
                  <a:ea typeface="+mn-ea"/>
                  <a:cs typeface="+mn-cs"/>
                </a:rPr>
                <a:t> and Training Unit; M&amp;E Champion-Njombe RRH</a:t>
              </a:r>
              <a:endParaRPr kumimoji="0" lang="en-US" sz="2000" b="0"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endParaRPr>
            </a:p>
          </p:txBody>
        </p:sp>
      </p:grpSp>
      <p:pic>
        <p:nvPicPr>
          <p:cNvPr id="11" name="Picture 10">
            <a:extLst>
              <a:ext uri="{FF2B5EF4-FFF2-40B4-BE49-F238E27FC236}">
                <a16:creationId xmlns:a16="http://schemas.microsoft.com/office/drawing/2014/main" id="{F3FEF848-9F51-C73F-DFB4-BB3C9B4330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8887" y="459759"/>
            <a:ext cx="7885043" cy="4749706"/>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392" y="87630"/>
            <a:ext cx="838200" cy="838200"/>
          </a:xfrm>
          <a:prstGeom prst="rect">
            <a:avLst/>
          </a:prstGeom>
        </p:spPr>
      </p:pic>
      <p:sp>
        <p:nvSpPr>
          <p:cNvPr id="10" name="Rectangle 9"/>
          <p:cNvSpPr/>
          <p:nvPr/>
        </p:nvSpPr>
        <p:spPr>
          <a:xfrm>
            <a:off x="4753070" y="455378"/>
            <a:ext cx="3335266"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sp>
        <p:nvSpPr>
          <p:cNvPr id="2" name="Rounded Rectangle 1"/>
          <p:cNvSpPr/>
          <p:nvPr/>
        </p:nvSpPr>
        <p:spPr>
          <a:xfrm>
            <a:off x="7939894" y="2000816"/>
            <a:ext cx="2353901" cy="15934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Focus Area:</a:t>
            </a:r>
          </a:p>
          <a:p>
            <a:pPr algn="ctr"/>
            <a:r>
              <a:rPr lang="en-GB" dirty="0" smtClean="0"/>
              <a:t>Workplace Stress Management</a:t>
            </a:r>
            <a:endParaRPr lang="en-GB" dirty="0"/>
          </a:p>
        </p:txBody>
      </p:sp>
    </p:spTree>
    <p:extLst>
      <p:ext uri="{BB962C8B-B14F-4D97-AF65-F5344CB8AC3E}">
        <p14:creationId xmlns:p14="http://schemas.microsoft.com/office/powerpoint/2010/main" val="2061321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7" name="Group 3076">
            <a:extLst>
              <a:ext uri="{FF2B5EF4-FFF2-40B4-BE49-F238E27FC236}">
                <a16:creationId xmlns:a16="http://schemas.microsoft.com/office/drawing/2014/main" id="{B240484C-7B92-12BE-9246-62B08F48A3F5}"/>
              </a:ext>
            </a:extLst>
          </p:cNvPr>
          <p:cNvGrpSpPr/>
          <p:nvPr/>
        </p:nvGrpSpPr>
        <p:grpSpPr>
          <a:xfrm>
            <a:off x="3883937" y="1224078"/>
            <a:ext cx="7944508" cy="5776099"/>
            <a:chOff x="2602195" y="1796021"/>
            <a:chExt cx="7944508" cy="4858091"/>
          </a:xfrm>
        </p:grpSpPr>
        <p:sp>
          <p:nvSpPr>
            <p:cNvPr id="3078" name="TextBox 3077">
              <a:extLst>
                <a:ext uri="{FF2B5EF4-FFF2-40B4-BE49-F238E27FC236}">
                  <a16:creationId xmlns:a16="http://schemas.microsoft.com/office/drawing/2014/main" id="{0222E786-2C86-D5D7-CD3F-C05B1598F1BD}"/>
                </a:ext>
              </a:extLst>
            </p:cNvPr>
            <p:cNvSpPr txBox="1"/>
            <p:nvPr/>
          </p:nvSpPr>
          <p:spPr>
            <a:xfrm>
              <a:off x="2710591" y="1796021"/>
              <a:ext cx="783611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17042"/>
                  </a:solidFill>
                  <a:effectLst/>
                  <a:uLnTx/>
                  <a:uFillTx/>
                  <a:latin typeface="Montserrat" panose="00000500000000000000" pitchFamily="2" charset="0"/>
                  <a:ea typeface="+mn-ea"/>
                  <a:cs typeface="+mn-cs"/>
                </a:rPr>
                <a:t>Presentation Outline</a:t>
              </a:r>
            </a:p>
          </p:txBody>
        </p:sp>
        <p:sp>
          <p:nvSpPr>
            <p:cNvPr id="3079" name="TextBox 3078">
              <a:extLst>
                <a:ext uri="{FF2B5EF4-FFF2-40B4-BE49-F238E27FC236}">
                  <a16:creationId xmlns:a16="http://schemas.microsoft.com/office/drawing/2014/main" id="{0C27C28F-CC0A-2895-E9BA-23BAA77DA2F7}"/>
                </a:ext>
              </a:extLst>
            </p:cNvPr>
            <p:cNvSpPr txBox="1"/>
            <p:nvPr/>
          </p:nvSpPr>
          <p:spPr>
            <a:xfrm>
              <a:off x="2602195" y="2693540"/>
              <a:ext cx="7699513" cy="3960572"/>
            </a:xfrm>
            <a:prstGeom prst="rect">
              <a:avLst/>
            </a:prstGeom>
            <a:noFill/>
          </p:spPr>
          <p:txBody>
            <a:bodyPr wrap="square">
              <a:spAutoFit/>
            </a:bodyPr>
            <a:lstStyle/>
            <a:p>
              <a:pPr marL="0" marR="0" lvl="0" indent="0" algn="just" defTabSz="914400" rtl="0" eaLnBrk="0" fontAlgn="base" latinLnBrk="0" hangingPunct="0">
                <a:lnSpc>
                  <a:spcPct val="15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mn-cs"/>
                </a:rPr>
                <a:t>1. </a:t>
              </a:r>
              <a:r>
                <a:rPr kumimoji="0" lang="en-US" sz="2000" b="0" i="0" u="none" strike="noStrike" kern="1200" cap="none" spc="0" normalizeH="0" baseline="0" noProof="0" dirty="0" smtClean="0">
                  <a:ln>
                    <a:noFill/>
                  </a:ln>
                  <a:solidFill>
                    <a:prstClr val="black">
                      <a:lumMod val="75000"/>
                      <a:lumOff val="25000"/>
                    </a:prstClr>
                  </a:solidFill>
                  <a:effectLst/>
                  <a:uLnTx/>
                  <a:uFillTx/>
                  <a:latin typeface="Montserrat" panose="00000500000000000000" pitchFamily="2" charset="0"/>
                  <a:ea typeface="+mn-ea"/>
                  <a:cs typeface="+mn-cs"/>
                </a:rPr>
                <a:t>Definition of Workp</a:t>
              </a:r>
              <a:r>
                <a:rPr lang="en-US" sz="2000" dirty="0" smtClean="0">
                  <a:solidFill>
                    <a:prstClr val="black">
                      <a:lumMod val="75000"/>
                      <a:lumOff val="25000"/>
                    </a:prstClr>
                  </a:solidFill>
                  <a:latin typeface="Montserrat" panose="00000500000000000000" pitchFamily="2" charset="0"/>
                </a:rPr>
                <a:t>lace Stress (WPS)</a:t>
              </a:r>
              <a:endParaRPr kumimoji="0" lang="en-US" sz="20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mn-cs"/>
              </a:endParaRPr>
            </a:p>
            <a:p>
              <a:pPr marL="0" marR="0" lvl="0" indent="0" algn="just" defTabSz="914400" rtl="0" eaLnBrk="0" fontAlgn="base" latinLnBrk="0" hangingPunct="0">
                <a:lnSpc>
                  <a:spcPct val="15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mn-cs"/>
                </a:rPr>
                <a:t>2. </a:t>
              </a:r>
              <a:r>
                <a:rPr kumimoji="0" lang="en-US" sz="2000" b="0" i="0" u="none" strike="noStrike" kern="1200" cap="none" spc="0" normalizeH="0" baseline="0" noProof="0" dirty="0" smtClean="0">
                  <a:ln>
                    <a:noFill/>
                  </a:ln>
                  <a:solidFill>
                    <a:prstClr val="black">
                      <a:lumMod val="75000"/>
                      <a:lumOff val="25000"/>
                    </a:prstClr>
                  </a:solidFill>
                  <a:effectLst/>
                  <a:uLnTx/>
                  <a:uFillTx/>
                  <a:latin typeface="Montserrat" panose="00000500000000000000" pitchFamily="2" charset="0"/>
                  <a:ea typeface="+mn-ea"/>
                  <a:cs typeface="+mn-cs"/>
                </a:rPr>
                <a:t>Causes of WPS</a:t>
              </a:r>
            </a:p>
            <a:p>
              <a:pPr marL="0" marR="0" lvl="0" indent="0" algn="just" defTabSz="914400" rtl="0" eaLnBrk="0" fontAlgn="base" latinLnBrk="0" hangingPunct="0">
                <a:lnSpc>
                  <a:spcPct val="150000"/>
                </a:lnSpc>
                <a:spcBef>
                  <a:spcPct val="0"/>
                </a:spcBef>
                <a:spcAft>
                  <a:spcPct val="0"/>
                </a:spcAft>
                <a:buClrTx/>
                <a:buSzTx/>
                <a:buFontTx/>
                <a:buNone/>
                <a:tabLst/>
                <a:defRPr/>
              </a:pPr>
              <a:r>
                <a:rPr lang="en-US" sz="2000" dirty="0" smtClean="0">
                  <a:solidFill>
                    <a:prstClr val="black">
                      <a:lumMod val="75000"/>
                      <a:lumOff val="25000"/>
                    </a:prstClr>
                  </a:solidFill>
                  <a:latin typeface="Montserrat" panose="00000500000000000000" pitchFamily="2" charset="0"/>
                </a:rPr>
                <a:t>3. WPS Warning Signs</a:t>
              </a:r>
              <a:endParaRPr kumimoji="0" lang="en-US" sz="2000" b="0" i="0" u="none" strike="noStrike" kern="1200" cap="none" spc="0" normalizeH="0" baseline="0" noProof="0" dirty="0" smtClean="0">
                <a:ln>
                  <a:noFill/>
                </a:ln>
                <a:solidFill>
                  <a:prstClr val="black">
                    <a:lumMod val="75000"/>
                    <a:lumOff val="25000"/>
                  </a:prstClr>
                </a:solidFill>
                <a:effectLst/>
                <a:uLnTx/>
                <a:uFillTx/>
                <a:latin typeface="Montserrat" panose="00000500000000000000" pitchFamily="2" charset="0"/>
                <a:ea typeface="+mn-ea"/>
                <a:cs typeface="+mn-cs"/>
              </a:endParaRPr>
            </a:p>
            <a:p>
              <a:pPr marL="0" marR="0" lvl="0" indent="0" algn="just" defTabSz="914400" rtl="0" eaLnBrk="0" fontAlgn="base" latinLnBrk="0" hangingPunct="0">
                <a:lnSpc>
                  <a:spcPct val="150000"/>
                </a:lnSpc>
                <a:spcBef>
                  <a:spcPct val="0"/>
                </a:spcBef>
                <a:spcAft>
                  <a:spcPct val="0"/>
                </a:spcAft>
                <a:buClrTx/>
                <a:buSzTx/>
                <a:buFontTx/>
                <a:buNone/>
                <a:tabLst/>
                <a:defRPr/>
              </a:pPr>
              <a:r>
                <a:rPr lang="en-US" sz="2000" dirty="0">
                  <a:solidFill>
                    <a:prstClr val="black">
                      <a:lumMod val="75000"/>
                      <a:lumOff val="25000"/>
                    </a:prstClr>
                  </a:solidFill>
                  <a:latin typeface="Montserrat" panose="00000500000000000000" pitchFamily="2" charset="0"/>
                </a:rPr>
                <a:t>4</a:t>
              </a:r>
              <a:r>
                <a:rPr lang="en-US" sz="2000" dirty="0" smtClean="0">
                  <a:solidFill>
                    <a:prstClr val="black">
                      <a:lumMod val="75000"/>
                      <a:lumOff val="25000"/>
                    </a:prstClr>
                  </a:solidFill>
                  <a:latin typeface="Montserrat" panose="00000500000000000000" pitchFamily="2" charset="0"/>
                </a:rPr>
                <a:t>. Effects of WPS</a:t>
              </a:r>
            </a:p>
            <a:p>
              <a:pPr marL="0" marR="0" lvl="0" indent="0" algn="just" defTabSz="914400" rtl="0" eaLnBrk="0" fontAlgn="base" latinLnBrk="0" hangingPunct="0">
                <a:lnSpc>
                  <a:spcPct val="150000"/>
                </a:lnSpc>
                <a:spcBef>
                  <a:spcPct val="0"/>
                </a:spcBef>
                <a:spcAft>
                  <a:spcPct val="0"/>
                </a:spcAft>
                <a:buClrTx/>
                <a:buSzTx/>
                <a:buFontTx/>
                <a:buNone/>
                <a:tabLst/>
                <a:defRPr/>
              </a:pPr>
              <a:r>
                <a:rPr lang="en-US" sz="2000" dirty="0">
                  <a:solidFill>
                    <a:prstClr val="black">
                      <a:lumMod val="75000"/>
                      <a:lumOff val="25000"/>
                    </a:prstClr>
                  </a:solidFill>
                  <a:latin typeface="Montserrat" panose="00000500000000000000" pitchFamily="2" charset="0"/>
                </a:rPr>
                <a:t>5</a:t>
              </a:r>
              <a:r>
                <a:rPr lang="en-US" sz="2000" dirty="0" smtClean="0">
                  <a:solidFill>
                    <a:prstClr val="black">
                      <a:lumMod val="75000"/>
                      <a:lumOff val="25000"/>
                    </a:prstClr>
                  </a:solidFill>
                  <a:latin typeface="Montserrat" panose="00000500000000000000" pitchFamily="2" charset="0"/>
                </a:rPr>
                <a:t>. Management of WPS</a:t>
              </a:r>
            </a:p>
            <a:p>
              <a:pPr marL="342900" marR="0" lvl="0" indent="-342900" algn="just" defTabSz="914400" rtl="0" eaLnBrk="0" fontAlgn="base" latinLnBrk="0" hangingPunct="0">
                <a:lnSpc>
                  <a:spcPct val="150000"/>
                </a:lnSpc>
                <a:spcBef>
                  <a:spcPct val="0"/>
                </a:spcBef>
                <a:spcAft>
                  <a:spcPct val="0"/>
                </a:spcAft>
                <a:buClrTx/>
                <a:buSzTx/>
                <a:buFont typeface="Montserrat" panose="02000505000000020004" pitchFamily="2" charset="0"/>
                <a:buChar char="–"/>
                <a:tabLst/>
                <a:defRPr/>
              </a:pPr>
              <a:r>
                <a:rPr lang="en-US" sz="2000" dirty="0" smtClean="0">
                  <a:solidFill>
                    <a:prstClr val="black">
                      <a:lumMod val="75000"/>
                      <a:lumOff val="25000"/>
                    </a:prstClr>
                  </a:solidFill>
                  <a:latin typeface="Montserrat" panose="00000500000000000000" pitchFamily="2" charset="0"/>
                </a:rPr>
                <a:t>WPS Assessment Tools</a:t>
              </a:r>
            </a:p>
            <a:p>
              <a:pPr marL="342900" marR="0" lvl="0" indent="-342900" algn="just" defTabSz="914400" rtl="0" eaLnBrk="0" fontAlgn="base" latinLnBrk="0" hangingPunct="0">
                <a:lnSpc>
                  <a:spcPct val="150000"/>
                </a:lnSpc>
                <a:spcBef>
                  <a:spcPct val="0"/>
                </a:spcBef>
                <a:spcAft>
                  <a:spcPct val="0"/>
                </a:spcAft>
                <a:buClrTx/>
                <a:buSzTx/>
                <a:buFont typeface="Montserrat" panose="02000505000000020004" pitchFamily="2" charset="0"/>
                <a:buChar char="–"/>
                <a:tabLst/>
                <a:defRPr/>
              </a:pPr>
              <a:r>
                <a:rPr lang="en-US" sz="2000" dirty="0" smtClean="0">
                  <a:solidFill>
                    <a:prstClr val="black">
                      <a:lumMod val="75000"/>
                      <a:lumOff val="25000"/>
                    </a:prstClr>
                  </a:solidFill>
                  <a:latin typeface="Montserrat" panose="00000500000000000000" pitchFamily="2" charset="0"/>
                </a:rPr>
                <a:t>Tips for WPS management</a:t>
              </a:r>
            </a:p>
            <a:p>
              <a:pPr marL="342900" marR="0" lvl="0" indent="-342900" algn="just" defTabSz="914400" rtl="0" eaLnBrk="0" fontAlgn="base" latinLnBrk="0" hangingPunct="0">
                <a:lnSpc>
                  <a:spcPct val="150000"/>
                </a:lnSpc>
                <a:spcBef>
                  <a:spcPct val="0"/>
                </a:spcBef>
                <a:spcAft>
                  <a:spcPct val="0"/>
                </a:spcAft>
                <a:buClrTx/>
                <a:buSzTx/>
                <a:buFont typeface="Montserrat" panose="02000505000000020004" pitchFamily="2" charset="0"/>
                <a:buChar char="–"/>
                <a:tabLst/>
                <a:defRPr/>
              </a:pPr>
              <a:r>
                <a:rPr lang="en-US" sz="2000" dirty="0" smtClean="0">
                  <a:solidFill>
                    <a:prstClr val="black">
                      <a:lumMod val="75000"/>
                      <a:lumOff val="25000"/>
                    </a:prstClr>
                  </a:solidFill>
                  <a:latin typeface="Montserrat" panose="00000500000000000000" pitchFamily="2" charset="0"/>
                </a:rPr>
                <a:t>Self-WPS Assessment </a:t>
              </a:r>
            </a:p>
            <a:p>
              <a:pPr marL="0" marR="0" lvl="0" indent="0" algn="just" defTabSz="914400" rtl="0" eaLnBrk="0" fontAlgn="base" latinLnBrk="0" hangingPunct="0">
                <a:lnSpc>
                  <a:spcPct val="150000"/>
                </a:lnSpc>
                <a:spcBef>
                  <a:spcPct val="0"/>
                </a:spcBef>
                <a:spcAft>
                  <a:spcPct val="0"/>
                </a:spcAft>
                <a:buClrTx/>
                <a:buSzTx/>
                <a:buFontTx/>
                <a:buNone/>
                <a:tabLst/>
                <a:defRPr/>
              </a:pPr>
              <a:r>
                <a:rPr lang="en-US" sz="2000" dirty="0">
                  <a:solidFill>
                    <a:prstClr val="black">
                      <a:lumMod val="75000"/>
                      <a:lumOff val="25000"/>
                    </a:prstClr>
                  </a:solidFill>
                  <a:latin typeface="Montserrat" panose="00000500000000000000" pitchFamily="2" charset="0"/>
                </a:rPr>
                <a:t>6</a:t>
              </a:r>
              <a:r>
                <a:rPr kumimoji="0" lang="en-US" sz="2000" b="0" i="0" u="none" strike="noStrike" kern="1200" cap="none" spc="0" normalizeH="0" baseline="0" noProof="0" dirty="0" smtClean="0">
                  <a:ln>
                    <a:noFill/>
                  </a:ln>
                  <a:solidFill>
                    <a:prstClr val="black">
                      <a:lumMod val="75000"/>
                      <a:lumOff val="25000"/>
                    </a:prstClr>
                  </a:solidFill>
                  <a:effectLst/>
                  <a:uLnTx/>
                  <a:uFillTx/>
                  <a:latin typeface="Montserrat" panose="00000500000000000000" pitchFamily="2" charset="0"/>
                  <a:ea typeface="+mn-ea"/>
                  <a:cs typeface="+mn-cs"/>
                </a:rPr>
                <a:t>. </a:t>
              </a:r>
              <a:r>
                <a:rPr kumimoji="0" lang="en-US" sz="20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mn-cs"/>
                </a:rPr>
                <a:t>Conclusion and way forwards</a:t>
              </a:r>
            </a:p>
            <a:p>
              <a:pPr marL="0" marR="0" lvl="0" indent="0" algn="just" defTabSz="914400" rtl="0" eaLnBrk="0" fontAlgn="base" latinLnBrk="0" hangingPunct="0">
                <a:lnSpc>
                  <a:spcPct val="150000"/>
                </a:lnSpc>
                <a:spcBef>
                  <a:spcPct val="0"/>
                </a:spcBef>
                <a:spcAft>
                  <a:spcPct val="0"/>
                </a:spcAft>
                <a:buClrTx/>
                <a:buSzTx/>
                <a:buFontTx/>
                <a:buNone/>
                <a:tabLst/>
                <a:defRPr/>
              </a:pPr>
              <a:r>
                <a:rPr lang="en-US" sz="2000" noProof="0" dirty="0">
                  <a:solidFill>
                    <a:prstClr val="black">
                      <a:lumMod val="75000"/>
                      <a:lumOff val="25000"/>
                    </a:prstClr>
                  </a:solidFill>
                  <a:latin typeface="Montserrat" panose="00000500000000000000" pitchFamily="2" charset="0"/>
                </a:rPr>
                <a:t>7</a:t>
              </a:r>
              <a:r>
                <a:rPr kumimoji="0" lang="en-US" sz="2000" b="0" i="0" u="none" strike="noStrike" kern="1200" cap="none" spc="0" normalizeH="0" baseline="0" noProof="0" dirty="0" smtClean="0">
                  <a:ln>
                    <a:noFill/>
                  </a:ln>
                  <a:solidFill>
                    <a:prstClr val="black">
                      <a:lumMod val="75000"/>
                      <a:lumOff val="25000"/>
                    </a:prstClr>
                  </a:solidFill>
                  <a:effectLst/>
                  <a:uLnTx/>
                  <a:uFillTx/>
                  <a:latin typeface="Montserrat" panose="00000500000000000000" pitchFamily="2" charset="0"/>
                  <a:ea typeface="+mn-ea"/>
                  <a:cs typeface="+mn-cs"/>
                </a:rPr>
                <a:t>. </a:t>
              </a:r>
              <a:r>
                <a:rPr kumimoji="0" lang="en-US" sz="20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mn-cs"/>
                </a:rPr>
                <a:t>Welcome note for Q &amp; A sessions</a:t>
              </a:r>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7161" y="153516"/>
            <a:ext cx="838200" cy="838200"/>
          </a:xfrm>
          <a:prstGeom prst="rect">
            <a:avLst/>
          </a:prstGeom>
        </p:spPr>
      </p:pic>
      <p:sp>
        <p:nvSpPr>
          <p:cNvPr id="9" name="Rectangle 8"/>
          <p:cNvSpPr/>
          <p:nvPr/>
        </p:nvSpPr>
        <p:spPr>
          <a:xfrm>
            <a:off x="6205688" y="455854"/>
            <a:ext cx="4399721"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latin typeface="Montserrat Black" panose="00000A00000000000000" pitchFamily="2" charset="0"/>
              </a:rPr>
              <a:t>MOBILE FACILITATION TEAM</a:t>
            </a:r>
            <a:endParaRPr lang="en-US" sz="2000" dirty="0">
              <a:latin typeface="Montserrat Black" panose="00000A00000000000000" pitchFamily="2"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031415"/>
            <a:ext cx="3883936" cy="3065686"/>
          </a:xfrm>
          <a:prstGeom prst="rect">
            <a:avLst/>
          </a:prstGeom>
        </p:spPr>
      </p:pic>
    </p:spTree>
    <p:extLst>
      <p:ext uri="{BB962C8B-B14F-4D97-AF65-F5344CB8AC3E}">
        <p14:creationId xmlns:p14="http://schemas.microsoft.com/office/powerpoint/2010/main" val="10431926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8A91AC-F4FF-C84F-5DDF-866CBC97FB26}"/>
              </a:ext>
            </a:extLst>
          </p:cNvPr>
          <p:cNvSpPr/>
          <p:nvPr/>
        </p:nvSpPr>
        <p:spPr>
          <a:xfrm>
            <a:off x="1456006" y="87630"/>
            <a:ext cx="10609385" cy="450411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prstClr val="white"/>
                </a:solidFill>
                <a:effectLst/>
                <a:uLnTx/>
                <a:uFillTx/>
                <a:latin typeface="Calibri" panose="020F0502020204030204"/>
                <a:ea typeface="+mn-ea"/>
                <a:cs typeface="+mn-cs"/>
              </a:rPr>
              <a:t>1.0. Definition of WPS</a:t>
            </a:r>
            <a:endParaRPr kumimoji="0" lang="en-US" sz="6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392" y="87630"/>
            <a:ext cx="838200" cy="838200"/>
          </a:xfrm>
          <a:prstGeom prst="rect">
            <a:avLst/>
          </a:prstGeom>
        </p:spPr>
      </p:pic>
      <p:sp>
        <p:nvSpPr>
          <p:cNvPr id="12" name="Rectangle 11"/>
          <p:cNvSpPr/>
          <p:nvPr/>
        </p:nvSpPr>
        <p:spPr>
          <a:xfrm>
            <a:off x="8692613" y="6215170"/>
            <a:ext cx="3335266"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spTree>
    <p:extLst>
      <p:ext uri="{BB962C8B-B14F-4D97-AF65-F5344CB8AC3E}">
        <p14:creationId xmlns:p14="http://schemas.microsoft.com/office/powerpoint/2010/main" val="162257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1160368" y="1"/>
            <a:ext cx="1031631"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B151D3B-8EEE-2620-4AF6-DE8B338131CD}"/>
              </a:ext>
            </a:extLst>
          </p:cNvPr>
          <p:cNvGrpSpPr/>
          <p:nvPr/>
        </p:nvGrpSpPr>
        <p:grpSpPr>
          <a:xfrm>
            <a:off x="362664" y="-386662"/>
            <a:ext cx="10797703" cy="4641941"/>
            <a:chOff x="5810317" y="-573111"/>
            <a:chExt cx="9221074" cy="4641941"/>
          </a:xfrm>
        </p:grpSpPr>
        <p:sp>
          <p:nvSpPr>
            <p:cNvPr id="18" name="TextBox 17">
              <a:extLst>
                <a:ext uri="{FF2B5EF4-FFF2-40B4-BE49-F238E27FC236}">
                  <a16:creationId xmlns:a16="http://schemas.microsoft.com/office/drawing/2014/main" id="{1BE7594A-5723-B452-D3F3-567963D5313A}"/>
                </a:ext>
              </a:extLst>
            </p:cNvPr>
            <p:cNvSpPr txBox="1"/>
            <p:nvPr/>
          </p:nvSpPr>
          <p:spPr>
            <a:xfrm>
              <a:off x="5891532" y="-573111"/>
              <a:ext cx="8147237" cy="1200329"/>
            </a:xfrm>
            <a:prstGeom prst="rect">
              <a:avLst/>
            </a:prstGeom>
            <a:noFill/>
          </p:spPr>
          <p:txBody>
            <a:bodyPr wrap="square">
              <a:spAutoFit/>
            </a:bodyPr>
            <a:lstStyle/>
            <a:p>
              <a:pPr algn="just"/>
              <a:r>
                <a:rPr lang="en-US" sz="3600" b="1" dirty="0">
                  <a:solidFill>
                    <a:schemeClr val="accent1"/>
                  </a:solidFill>
                  <a:latin typeface="Montserrat" panose="00000500000000000000" pitchFamily="2" charset="0"/>
                </a:rPr>
                <a:t/>
              </a:r>
              <a:br>
                <a:rPr lang="en-US" sz="3600" b="1" dirty="0">
                  <a:solidFill>
                    <a:schemeClr val="accent1"/>
                  </a:solidFill>
                  <a:latin typeface="Montserrat" panose="00000500000000000000" pitchFamily="2" charset="0"/>
                </a:rPr>
              </a:br>
              <a:r>
                <a:rPr lang="en-US" sz="3600" b="1" dirty="0" smtClean="0">
                  <a:solidFill>
                    <a:schemeClr val="accent1"/>
                  </a:solidFill>
                  <a:latin typeface="Montserrat" panose="00000500000000000000" pitchFamily="2" charset="0"/>
                </a:rPr>
                <a:t>WPS Definition</a:t>
              </a:r>
              <a:endParaRPr lang="en-US" sz="3600" dirty="0">
                <a:solidFill>
                  <a:schemeClr val="accent1"/>
                </a:solidFill>
                <a:latin typeface="Montserrat" panose="00000500000000000000" pitchFamily="2" charset="0"/>
              </a:endParaRPr>
            </a:p>
          </p:txBody>
        </p:sp>
        <p:sp>
          <p:nvSpPr>
            <p:cNvPr id="19" name="TextBox 18">
              <a:extLst>
                <a:ext uri="{FF2B5EF4-FFF2-40B4-BE49-F238E27FC236}">
                  <a16:creationId xmlns:a16="http://schemas.microsoft.com/office/drawing/2014/main" id="{26E7882B-B29A-2A72-71CD-6C8E3C74AFD4}"/>
                </a:ext>
              </a:extLst>
            </p:cNvPr>
            <p:cNvSpPr txBox="1"/>
            <p:nvPr/>
          </p:nvSpPr>
          <p:spPr>
            <a:xfrm>
              <a:off x="5810317" y="744843"/>
              <a:ext cx="9221074" cy="3323987"/>
            </a:xfrm>
            <a:prstGeom prst="rect">
              <a:avLst/>
            </a:prstGeom>
            <a:noFill/>
          </p:spPr>
          <p:txBody>
            <a:bodyPr wrap="square">
              <a:spAutoFit/>
            </a:bodyPr>
            <a:lstStyle/>
            <a:p>
              <a:pPr lvl="0" algn="just" eaLnBrk="0" fontAlgn="base" hangingPunct="0">
                <a:lnSpc>
                  <a:spcPct val="150000"/>
                </a:lnSpc>
                <a:spcBef>
                  <a:spcPct val="0"/>
                </a:spcBef>
                <a:spcAft>
                  <a:spcPct val="0"/>
                </a:spcAft>
              </a:pPr>
              <a:r>
                <a:rPr lang="en-US" sz="2000" b="1" dirty="0" smtClean="0">
                  <a:solidFill>
                    <a:srgbClr val="C00000"/>
                  </a:solidFill>
                  <a:latin typeface="Montserrat" panose="00000500000000000000" pitchFamily="2" charset="0"/>
                </a:rPr>
                <a:t>Stress:</a:t>
              </a:r>
              <a:r>
                <a:rPr lang="en-GB" sz="2000" dirty="0"/>
                <a:t>Stress is defined as the body’s physiological and psychological response to internal or external demands that challenge an individual's ability to cope </a:t>
              </a:r>
              <a:r>
                <a:rPr lang="en-GB" sz="2000" b="1" dirty="0"/>
                <a:t>(Lazarus &amp; Folkman, 1984). </a:t>
              </a:r>
              <a:r>
                <a:rPr lang="en-GB" sz="2000" dirty="0"/>
                <a:t>It can manifest in various forms, from short-term acute stress to long-lasting chronic stress, and can affect both mental and physical well-being.</a:t>
              </a:r>
              <a:endParaRPr lang="en-US" sz="2000" b="1" dirty="0" smtClean="0">
                <a:solidFill>
                  <a:srgbClr val="C00000"/>
                </a:solidFill>
                <a:latin typeface="Montserrat" panose="00000500000000000000" pitchFamily="2" charset="0"/>
              </a:endParaRPr>
            </a:p>
            <a:p>
              <a:pPr lvl="0" algn="just" eaLnBrk="0" fontAlgn="base" hangingPunct="0">
                <a:lnSpc>
                  <a:spcPct val="150000"/>
                </a:lnSpc>
                <a:spcBef>
                  <a:spcPct val="0"/>
                </a:spcBef>
                <a:spcAft>
                  <a:spcPct val="0"/>
                </a:spcAft>
              </a:pPr>
              <a:r>
                <a:rPr lang="en-US" sz="2000" b="1" dirty="0" smtClean="0">
                  <a:solidFill>
                    <a:srgbClr val="C00000"/>
                  </a:solidFill>
                  <a:latin typeface="Montserrat" panose="00000500000000000000" pitchFamily="2" charset="0"/>
                </a:rPr>
                <a:t>Workplace Stress: </a:t>
              </a:r>
              <a:r>
                <a:rPr lang="en-GB" sz="2000" dirty="0"/>
                <a:t>Workplace stress is the harmful physical and emotional responses that occur when the demands of the job exceed the worker's ability to cope with them, leading to a mismatch between the individual's resources and the work environment </a:t>
              </a:r>
              <a:r>
                <a:rPr lang="en-GB" sz="2000" b="1" dirty="0"/>
                <a:t>(Cooper, Dewe, &amp; O'Driscoll, 2001).</a:t>
              </a:r>
              <a:endParaRPr lang="en-US" sz="2000" b="1" dirty="0">
                <a:solidFill>
                  <a:srgbClr val="C00000"/>
                </a:solidFill>
                <a:latin typeface="Montserrat" panose="00000500000000000000" pitchFamily="2" charset="0"/>
              </a:endParaRPr>
            </a:p>
          </p:txBody>
        </p:sp>
      </p:gr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8026" y="117626"/>
            <a:ext cx="838200" cy="838200"/>
          </a:xfrm>
          <a:prstGeom prst="rect">
            <a:avLst/>
          </a:prstGeom>
        </p:spPr>
      </p:pic>
      <p:sp>
        <p:nvSpPr>
          <p:cNvPr id="12" name="Rectangle 11"/>
          <p:cNvSpPr/>
          <p:nvPr/>
        </p:nvSpPr>
        <p:spPr>
          <a:xfrm>
            <a:off x="8973967" y="6338275"/>
            <a:ext cx="3218033"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2855" y="4227092"/>
            <a:ext cx="4952808" cy="2663112"/>
          </a:xfrm>
          <a:prstGeom prst="rect">
            <a:avLst/>
          </a:prstGeom>
        </p:spPr>
      </p:pic>
      <p:sp>
        <p:nvSpPr>
          <p:cNvPr id="3" name="Left Arrow Callout 2"/>
          <p:cNvSpPr/>
          <p:nvPr/>
        </p:nvSpPr>
        <p:spPr>
          <a:xfrm>
            <a:off x="7893537" y="4427449"/>
            <a:ext cx="3266829" cy="1891323"/>
          </a:xfrm>
          <a:prstGeom prst="left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just"/>
            <a:r>
              <a:rPr lang="en-GB" dirty="0" smtClean="0"/>
              <a:t>Stressed Participant in Meeting</a:t>
            </a:r>
            <a:endParaRPr lang="en-GB" dirty="0"/>
          </a:p>
        </p:txBody>
      </p:sp>
    </p:spTree>
    <p:extLst>
      <p:ext uri="{BB962C8B-B14F-4D97-AF65-F5344CB8AC3E}">
        <p14:creationId xmlns:p14="http://schemas.microsoft.com/office/powerpoint/2010/main" val="3218723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8A91AC-F4FF-C84F-5DDF-866CBC97FB26}"/>
              </a:ext>
            </a:extLst>
          </p:cNvPr>
          <p:cNvSpPr/>
          <p:nvPr/>
        </p:nvSpPr>
        <p:spPr>
          <a:xfrm>
            <a:off x="1376128" y="87630"/>
            <a:ext cx="10689264" cy="409507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prstClr val="white"/>
                </a:solidFill>
                <a:effectLst/>
                <a:uLnTx/>
                <a:uFillTx/>
                <a:latin typeface="Calibri" panose="020F0502020204030204"/>
                <a:ea typeface="+mn-ea"/>
                <a:cs typeface="+mn-cs"/>
              </a:rPr>
              <a:t>2.0. </a:t>
            </a:r>
            <a:r>
              <a:rPr lang="en-US" sz="6600" b="1" dirty="0" err="1" smtClean="0">
                <a:solidFill>
                  <a:prstClr val="white"/>
                </a:solidFill>
                <a:latin typeface="Calibri" panose="020F0502020204030204"/>
              </a:rPr>
              <a:t>Typ</a:t>
            </a:r>
            <a:r>
              <a:rPr kumimoji="0" lang="en-US" sz="6600" b="1" i="0" u="none" strike="noStrike" kern="1200" cap="none" spc="0" normalizeH="0" baseline="0" noProof="0" dirty="0" err="1" smtClean="0">
                <a:ln>
                  <a:noFill/>
                </a:ln>
                <a:solidFill>
                  <a:prstClr val="white"/>
                </a:solidFill>
                <a:effectLst/>
                <a:uLnTx/>
                <a:uFillTx/>
                <a:latin typeface="Calibri" panose="020F0502020204030204"/>
                <a:ea typeface="+mn-ea"/>
                <a:cs typeface="+mn-cs"/>
              </a:rPr>
              <a:t>es</a:t>
            </a:r>
            <a:r>
              <a:rPr kumimoji="0" lang="en-US" sz="6600" b="1" i="0" u="none" strike="noStrike" kern="1200" cap="none" spc="0" normalizeH="0" baseline="0" noProof="0" dirty="0" smtClean="0">
                <a:ln>
                  <a:noFill/>
                </a:ln>
                <a:solidFill>
                  <a:prstClr val="white"/>
                </a:solidFill>
                <a:effectLst/>
                <a:uLnTx/>
                <a:uFillTx/>
                <a:latin typeface="Calibri" panose="020F0502020204030204"/>
                <a:ea typeface="+mn-ea"/>
                <a:cs typeface="+mn-cs"/>
              </a:rPr>
              <a:t> of WPS</a:t>
            </a:r>
            <a:endParaRPr kumimoji="0" lang="en-US" sz="6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392" y="87630"/>
            <a:ext cx="838200" cy="838200"/>
          </a:xfrm>
          <a:prstGeom prst="rect">
            <a:avLst/>
          </a:prstGeom>
        </p:spPr>
      </p:pic>
      <p:sp>
        <p:nvSpPr>
          <p:cNvPr id="12" name="Rectangle 11"/>
          <p:cNvSpPr/>
          <p:nvPr/>
        </p:nvSpPr>
        <p:spPr>
          <a:xfrm>
            <a:off x="8692613" y="6215170"/>
            <a:ext cx="3335266"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spTree>
    <p:extLst>
      <p:ext uri="{BB962C8B-B14F-4D97-AF65-F5344CB8AC3E}">
        <p14:creationId xmlns:p14="http://schemas.microsoft.com/office/powerpoint/2010/main" val="31129205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1155679" y="1"/>
            <a:ext cx="103631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6E7882B-B29A-2A72-71CD-6C8E3C74AFD4}"/>
              </a:ext>
            </a:extLst>
          </p:cNvPr>
          <p:cNvSpPr txBox="1"/>
          <p:nvPr/>
        </p:nvSpPr>
        <p:spPr>
          <a:xfrm>
            <a:off x="207272" y="1"/>
            <a:ext cx="10685855" cy="665823"/>
          </a:xfrm>
          <a:prstGeom prst="rect">
            <a:avLst/>
          </a:prstGeom>
          <a:noFill/>
        </p:spPr>
        <p:txBody>
          <a:bodyPr wrap="square">
            <a:spAutoFit/>
          </a:bodyPr>
          <a:lstStyle/>
          <a:p>
            <a:pPr lvl="0" eaLnBrk="0" fontAlgn="base" hangingPunct="0">
              <a:lnSpc>
                <a:spcPct val="150000"/>
              </a:lnSpc>
              <a:spcBef>
                <a:spcPct val="0"/>
              </a:spcBef>
              <a:spcAft>
                <a:spcPct val="0"/>
              </a:spcAft>
            </a:pPr>
            <a:r>
              <a:rPr lang="en-US" sz="2800" b="1" dirty="0" smtClean="0">
                <a:solidFill>
                  <a:prstClr val="black"/>
                </a:solidFill>
                <a:latin typeface="Montserrat" panose="00000500000000000000" pitchFamily="2" charset="0"/>
              </a:rPr>
              <a:t>Types of Workplace Stress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5679" y="101849"/>
            <a:ext cx="838200" cy="8382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5824"/>
            <a:ext cx="11155679" cy="6124275"/>
          </a:xfrm>
          <a:prstGeom prst="rect">
            <a:avLst/>
          </a:prstGeom>
        </p:spPr>
      </p:pic>
    </p:spTree>
    <p:extLst>
      <p:ext uri="{BB962C8B-B14F-4D97-AF65-F5344CB8AC3E}">
        <p14:creationId xmlns:p14="http://schemas.microsoft.com/office/powerpoint/2010/main" val="18489819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236020" cy="571273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3132" y="228095"/>
            <a:ext cx="6178868" cy="5484642"/>
          </a:xfrm>
          <a:prstGeom prst="rect">
            <a:avLst/>
          </a:prstGeom>
        </p:spPr>
      </p:pic>
    </p:spTree>
    <p:extLst>
      <p:ext uri="{BB962C8B-B14F-4D97-AF65-F5344CB8AC3E}">
        <p14:creationId xmlns:p14="http://schemas.microsoft.com/office/powerpoint/2010/main" val="4643649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1482"/>
            <a:ext cx="5939073" cy="576705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3517" y="0"/>
            <a:ext cx="6008483" cy="5685576"/>
          </a:xfrm>
          <a:prstGeom prst="rect">
            <a:avLst/>
          </a:prstGeom>
        </p:spPr>
      </p:pic>
    </p:spTree>
    <p:extLst>
      <p:ext uri="{BB962C8B-B14F-4D97-AF65-F5344CB8AC3E}">
        <p14:creationId xmlns:p14="http://schemas.microsoft.com/office/powerpoint/2010/main" val="2125366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8A91AC-F4FF-C84F-5DDF-866CBC97FB26}"/>
              </a:ext>
            </a:extLst>
          </p:cNvPr>
          <p:cNvSpPr/>
          <p:nvPr/>
        </p:nvSpPr>
        <p:spPr>
          <a:xfrm>
            <a:off x="1376128" y="87630"/>
            <a:ext cx="10689264" cy="409507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prstClr val="white"/>
                </a:solidFill>
                <a:effectLst/>
                <a:uLnTx/>
                <a:uFillTx/>
                <a:latin typeface="Calibri" panose="020F0502020204030204"/>
                <a:ea typeface="+mn-ea"/>
                <a:cs typeface="+mn-cs"/>
              </a:rPr>
              <a:t>2.0. Causes of WPS</a:t>
            </a:r>
            <a:endParaRPr kumimoji="0" lang="en-US" sz="6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392" y="87630"/>
            <a:ext cx="838200" cy="838200"/>
          </a:xfrm>
          <a:prstGeom prst="rect">
            <a:avLst/>
          </a:prstGeom>
        </p:spPr>
      </p:pic>
      <p:sp>
        <p:nvSpPr>
          <p:cNvPr id="12" name="Rectangle 11"/>
          <p:cNvSpPr/>
          <p:nvPr/>
        </p:nvSpPr>
        <p:spPr>
          <a:xfrm>
            <a:off x="8692613" y="6215170"/>
            <a:ext cx="3335266"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spTree>
    <p:extLst>
      <p:ext uri="{BB962C8B-B14F-4D97-AF65-F5344CB8AC3E}">
        <p14:creationId xmlns:p14="http://schemas.microsoft.com/office/powerpoint/2010/main" val="3487494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1155679" y="1"/>
            <a:ext cx="103631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6E7882B-B29A-2A72-71CD-6C8E3C74AFD4}"/>
              </a:ext>
            </a:extLst>
          </p:cNvPr>
          <p:cNvSpPr txBox="1"/>
          <p:nvPr/>
        </p:nvSpPr>
        <p:spPr>
          <a:xfrm>
            <a:off x="144958" y="419298"/>
            <a:ext cx="10800682" cy="1569660"/>
          </a:xfrm>
          <a:prstGeom prst="rect">
            <a:avLst/>
          </a:prstGeom>
          <a:noFill/>
        </p:spPr>
        <p:txBody>
          <a:bodyPr wrap="square">
            <a:spAutoFit/>
          </a:bodyPr>
          <a:lstStyle/>
          <a:p>
            <a:pPr lvl="0" eaLnBrk="0" fontAlgn="base" hangingPunct="0">
              <a:lnSpc>
                <a:spcPct val="150000"/>
              </a:lnSpc>
              <a:spcBef>
                <a:spcPct val="0"/>
              </a:spcBef>
              <a:spcAft>
                <a:spcPct val="0"/>
              </a:spcAft>
            </a:pPr>
            <a:endParaRPr lang="en-US" dirty="0" smtClean="0">
              <a:solidFill>
                <a:prstClr val="black"/>
              </a:solidFill>
              <a:latin typeface="Montserrat" panose="00000500000000000000" pitchFamily="2" charset="0"/>
            </a:endParaRPr>
          </a:p>
          <a:p>
            <a:pPr lvl="0" algn="just" eaLnBrk="0" fontAlgn="base" hangingPunct="0">
              <a:lnSpc>
                <a:spcPct val="150000"/>
              </a:lnSpc>
              <a:spcBef>
                <a:spcPct val="0"/>
              </a:spcBef>
              <a:spcAft>
                <a:spcPct val="0"/>
              </a:spcAft>
            </a:pPr>
            <a:r>
              <a:rPr lang="en-US" sz="2000" dirty="0" smtClean="0">
                <a:solidFill>
                  <a:prstClr val="black"/>
                </a:solidFill>
                <a:latin typeface="Montserrat" panose="00000500000000000000" pitchFamily="2" charset="0"/>
              </a:rPr>
              <a:t> </a:t>
            </a:r>
            <a:endParaRPr lang="en-US" sz="2000" dirty="0">
              <a:solidFill>
                <a:prstClr val="black"/>
              </a:solidFill>
              <a:latin typeface="Montserrat" panose="00000500000000000000" pitchFamily="2" charset="0"/>
            </a:endParaRPr>
          </a:p>
          <a:p>
            <a:pPr lvl="0" eaLnBrk="0" fontAlgn="base" hangingPunct="0">
              <a:lnSpc>
                <a:spcPct val="150000"/>
              </a:lnSpc>
              <a:spcBef>
                <a:spcPct val="0"/>
              </a:spcBef>
              <a:spcAft>
                <a:spcPct val="0"/>
              </a:spcAft>
            </a:pPr>
            <a:endParaRPr lang="en-US" sz="2600" dirty="0">
              <a:solidFill>
                <a:prstClr val="black"/>
              </a:solidFill>
              <a:latin typeface="Montserrat" panose="00000500000000000000"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9679" y="198"/>
            <a:ext cx="838200" cy="8382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1155679" cy="6857999"/>
          </a:xfrm>
          <a:prstGeom prst="rect">
            <a:avLst/>
          </a:prstGeom>
        </p:spPr>
      </p:pic>
    </p:spTree>
    <p:extLst>
      <p:ext uri="{BB962C8B-B14F-4D97-AF65-F5344CB8AC3E}">
        <p14:creationId xmlns:p14="http://schemas.microsoft.com/office/powerpoint/2010/main" val="39692174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344" y="85060"/>
            <a:ext cx="11883656" cy="6772940"/>
          </a:xfrm>
          <a:prstGeom prst="rect">
            <a:avLst/>
          </a:prstGeom>
        </p:spPr>
      </p:pic>
    </p:spTree>
    <p:extLst>
      <p:ext uri="{BB962C8B-B14F-4D97-AF65-F5344CB8AC3E}">
        <p14:creationId xmlns:p14="http://schemas.microsoft.com/office/powerpoint/2010/main" val="2918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8A91AC-F4FF-C84F-5DDF-866CBC97FB26}"/>
              </a:ext>
            </a:extLst>
          </p:cNvPr>
          <p:cNvSpPr/>
          <p:nvPr/>
        </p:nvSpPr>
        <p:spPr>
          <a:xfrm>
            <a:off x="153910" y="87630"/>
            <a:ext cx="11796664" cy="450411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kumimoji="0" lang="en-US" sz="6000" b="1" i="0" u="none" strike="noStrike" kern="1200" cap="none" spc="0" normalizeH="0" baseline="0" noProof="0" dirty="0" smtClean="0">
                <a:ln>
                  <a:noFill/>
                </a:ln>
                <a:solidFill>
                  <a:prstClr val="white"/>
                </a:solidFill>
                <a:effectLst/>
                <a:uLnTx/>
                <a:uFillTx/>
                <a:latin typeface="Calibri" panose="020F0502020204030204"/>
                <a:ea typeface="+mn-ea"/>
                <a:cs typeface="+mn-cs"/>
              </a:rPr>
              <a:t>3.0. </a:t>
            </a:r>
            <a:r>
              <a:rPr lang="en-US" sz="6000" b="1" dirty="0" smtClean="0">
                <a:solidFill>
                  <a:prstClr val="white"/>
                </a:solidFill>
              </a:rPr>
              <a:t>WPS </a:t>
            </a:r>
            <a:r>
              <a:rPr kumimoji="0" lang="en-US" sz="6000" b="1" i="0" u="none" strike="noStrike" kern="1200" cap="none" spc="0" normalizeH="0" baseline="0" noProof="0" dirty="0" smtClean="0">
                <a:ln>
                  <a:noFill/>
                </a:ln>
                <a:solidFill>
                  <a:prstClr val="white"/>
                </a:solidFill>
                <a:effectLst/>
                <a:uLnTx/>
                <a:uFillTx/>
                <a:latin typeface="Calibri" panose="020F0502020204030204"/>
                <a:ea typeface="+mn-ea"/>
                <a:cs typeface="+mn-cs"/>
              </a:rPr>
              <a:t>Warning Signs</a:t>
            </a:r>
            <a:endParaRPr kumimoji="0" lang="en-US" sz="6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392" y="87630"/>
            <a:ext cx="838200" cy="838200"/>
          </a:xfrm>
          <a:prstGeom prst="rect">
            <a:avLst/>
          </a:prstGeom>
        </p:spPr>
      </p:pic>
      <p:sp>
        <p:nvSpPr>
          <p:cNvPr id="12" name="Rectangle 11"/>
          <p:cNvSpPr/>
          <p:nvPr/>
        </p:nvSpPr>
        <p:spPr>
          <a:xfrm>
            <a:off x="8692613" y="6215170"/>
            <a:ext cx="3335266"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spTree>
    <p:extLst>
      <p:ext uri="{BB962C8B-B14F-4D97-AF65-F5344CB8AC3E}">
        <p14:creationId xmlns:p14="http://schemas.microsoft.com/office/powerpoint/2010/main" val="9964457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1155679" y="1"/>
            <a:ext cx="103631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4738" y="162983"/>
            <a:ext cx="838200" cy="8382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1155678" cy="6857999"/>
          </a:xfrm>
          <a:prstGeom prst="rect">
            <a:avLst/>
          </a:prstGeom>
        </p:spPr>
      </p:pic>
    </p:spTree>
    <p:extLst>
      <p:ext uri="{BB962C8B-B14F-4D97-AF65-F5344CB8AC3E}">
        <p14:creationId xmlns:p14="http://schemas.microsoft.com/office/powerpoint/2010/main" val="27330779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8A91AC-F4FF-C84F-5DDF-866CBC97FB26}"/>
              </a:ext>
            </a:extLst>
          </p:cNvPr>
          <p:cNvSpPr/>
          <p:nvPr/>
        </p:nvSpPr>
        <p:spPr>
          <a:xfrm>
            <a:off x="1456006" y="87630"/>
            <a:ext cx="10609385" cy="450411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prstClr val="white"/>
                </a:solidFill>
                <a:effectLst/>
                <a:uLnTx/>
                <a:uFillTx/>
                <a:latin typeface="Calibri" panose="020F0502020204030204"/>
                <a:ea typeface="+mn-ea"/>
                <a:cs typeface="+mn-cs"/>
              </a:rPr>
              <a:t>3.0. Effects of WPS-Burnouts</a:t>
            </a:r>
            <a:endParaRPr kumimoji="0" lang="en-US" sz="6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392" y="87630"/>
            <a:ext cx="838200" cy="838200"/>
          </a:xfrm>
          <a:prstGeom prst="rect">
            <a:avLst/>
          </a:prstGeom>
        </p:spPr>
      </p:pic>
      <p:sp>
        <p:nvSpPr>
          <p:cNvPr id="12" name="Rectangle 11"/>
          <p:cNvSpPr/>
          <p:nvPr/>
        </p:nvSpPr>
        <p:spPr>
          <a:xfrm>
            <a:off x="8692613" y="6215170"/>
            <a:ext cx="3335266"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spTree>
    <p:extLst>
      <p:ext uri="{BB962C8B-B14F-4D97-AF65-F5344CB8AC3E}">
        <p14:creationId xmlns:p14="http://schemas.microsoft.com/office/powerpoint/2010/main" val="40809114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1155679" y="1"/>
            <a:ext cx="103631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6E7882B-B29A-2A72-71CD-6C8E3C74AFD4}"/>
              </a:ext>
            </a:extLst>
          </p:cNvPr>
          <p:cNvSpPr txBox="1"/>
          <p:nvPr/>
        </p:nvSpPr>
        <p:spPr>
          <a:xfrm>
            <a:off x="126850" y="101849"/>
            <a:ext cx="11118574" cy="7063472"/>
          </a:xfrm>
          <a:prstGeom prst="rect">
            <a:avLst/>
          </a:prstGeom>
          <a:noFill/>
        </p:spPr>
        <p:txBody>
          <a:bodyPr wrap="square">
            <a:spAutoFit/>
          </a:bodyPr>
          <a:lstStyle/>
          <a:p>
            <a:pPr lvl="0" eaLnBrk="0" fontAlgn="base" hangingPunct="0">
              <a:lnSpc>
                <a:spcPct val="150000"/>
              </a:lnSpc>
              <a:spcBef>
                <a:spcPct val="0"/>
              </a:spcBef>
              <a:spcAft>
                <a:spcPct val="0"/>
              </a:spcAft>
            </a:pPr>
            <a:r>
              <a:rPr lang="en-US" sz="2600" dirty="0" smtClean="0">
                <a:solidFill>
                  <a:prstClr val="black"/>
                </a:solidFill>
                <a:latin typeface="Montserrat" panose="00000500000000000000" pitchFamily="2" charset="0"/>
              </a:rPr>
              <a:t>Effects of WPS: </a:t>
            </a:r>
            <a:r>
              <a:rPr lang="en-US" sz="2600" dirty="0" smtClean="0">
                <a:solidFill>
                  <a:srgbClr val="C00000"/>
                </a:solidFill>
                <a:latin typeface="Montserrat" panose="00000500000000000000" pitchFamily="2" charset="0"/>
              </a:rPr>
              <a:t>Burnouts (Prolonged WPS)</a:t>
            </a:r>
          </a:p>
          <a:p>
            <a:pPr algn="just" eaLnBrk="0" fontAlgn="base" hangingPunct="0">
              <a:lnSpc>
                <a:spcPct val="150000"/>
              </a:lnSpc>
              <a:spcBef>
                <a:spcPct val="0"/>
              </a:spcBef>
              <a:spcAft>
                <a:spcPct val="0"/>
              </a:spcAft>
            </a:pPr>
            <a:r>
              <a:rPr lang="en-GB" sz="2400" b="1" dirty="0"/>
              <a:t>Burnout</a:t>
            </a:r>
            <a:r>
              <a:rPr lang="en-GB" sz="2400" dirty="0"/>
              <a:t> is a state of emotional, physical, and mental exhaustion caused by </a:t>
            </a:r>
            <a:r>
              <a:rPr lang="en-GB" sz="2400" b="1" dirty="0"/>
              <a:t>excessive and prolonged stress</a:t>
            </a:r>
            <a:r>
              <a:rPr lang="en-GB" sz="2400" dirty="0"/>
              <a:t>. It occurs when someone feels overwhelmed, emotionally drained, and unable to meet constant demands. Burnout can significantly affect both an individual’s well-being and their performance at work</a:t>
            </a:r>
            <a:r>
              <a:rPr lang="en-GB" sz="2400" dirty="0" smtClean="0"/>
              <a:t>.</a:t>
            </a:r>
          </a:p>
          <a:p>
            <a:pPr algn="just"/>
            <a:r>
              <a:rPr lang="en-GB" b="1" dirty="0"/>
              <a:t>Key Aspects of Burnout</a:t>
            </a:r>
            <a:endParaRPr lang="en-GB" sz="1600" dirty="0"/>
          </a:p>
          <a:p>
            <a:pPr lvl="0" algn="just"/>
            <a:r>
              <a:rPr lang="en-GB" b="1" dirty="0" smtClean="0"/>
              <a:t>1</a:t>
            </a:r>
            <a:r>
              <a:rPr lang="en-GB" b="1" dirty="0" smtClean="0">
                <a:solidFill>
                  <a:srgbClr val="C00000"/>
                </a:solidFill>
              </a:rPr>
              <a:t>. Emotional </a:t>
            </a:r>
            <a:r>
              <a:rPr lang="en-GB" b="1" dirty="0">
                <a:solidFill>
                  <a:srgbClr val="C00000"/>
                </a:solidFill>
              </a:rPr>
              <a:t>Exhaustion</a:t>
            </a:r>
            <a:r>
              <a:rPr lang="en-GB" dirty="0">
                <a:solidFill>
                  <a:srgbClr val="C00000"/>
                </a:solidFill>
              </a:rPr>
              <a:t>:</a:t>
            </a:r>
            <a:endParaRPr lang="en-GB" sz="1600" dirty="0">
              <a:solidFill>
                <a:srgbClr val="C00000"/>
              </a:solidFill>
            </a:endParaRPr>
          </a:p>
          <a:p>
            <a:pPr marL="742950" lvl="1" indent="-285750" algn="just">
              <a:buFont typeface="Calibri" panose="020F0502020204030204" pitchFamily="34" charset="0"/>
              <a:buChar char="–"/>
            </a:pPr>
            <a:r>
              <a:rPr lang="en-GB" dirty="0"/>
              <a:t>Feeling completely drained and fatigued, unable to cope with stressors.</a:t>
            </a:r>
            <a:endParaRPr lang="en-GB" sz="1600" dirty="0"/>
          </a:p>
          <a:p>
            <a:pPr marL="742950" lvl="1" indent="-285750" algn="just">
              <a:buFont typeface="Calibri" panose="020F0502020204030204" pitchFamily="34" charset="0"/>
              <a:buChar char="–"/>
            </a:pPr>
            <a:r>
              <a:rPr lang="en-GB" dirty="0"/>
              <a:t>Lack of energy to do even routine tasks.</a:t>
            </a:r>
            <a:endParaRPr lang="en-GB" sz="1600" dirty="0"/>
          </a:p>
          <a:p>
            <a:pPr marL="742950" lvl="1" indent="-285750" algn="just">
              <a:buFont typeface="Calibri" panose="020F0502020204030204" pitchFamily="34" charset="0"/>
              <a:buChar char="–"/>
            </a:pPr>
            <a:r>
              <a:rPr lang="en-GB" dirty="0"/>
              <a:t>Feeling overwhelmed by work or responsibilities.</a:t>
            </a:r>
            <a:endParaRPr lang="en-GB" sz="1600" dirty="0"/>
          </a:p>
          <a:p>
            <a:pPr lvl="0" algn="just"/>
            <a:r>
              <a:rPr lang="en-GB" b="1" dirty="0" smtClean="0"/>
              <a:t>2. </a:t>
            </a:r>
            <a:r>
              <a:rPr lang="en-GB" b="1" dirty="0" smtClean="0">
                <a:solidFill>
                  <a:srgbClr val="C00000"/>
                </a:solidFill>
              </a:rPr>
              <a:t>Cynicism </a:t>
            </a:r>
            <a:r>
              <a:rPr lang="en-GB" b="1" dirty="0">
                <a:solidFill>
                  <a:srgbClr val="C00000"/>
                </a:solidFill>
              </a:rPr>
              <a:t>or Detachment</a:t>
            </a:r>
            <a:r>
              <a:rPr lang="en-GB" dirty="0">
                <a:solidFill>
                  <a:srgbClr val="C00000"/>
                </a:solidFill>
              </a:rPr>
              <a:t>:</a:t>
            </a:r>
            <a:endParaRPr lang="en-GB" sz="1600" dirty="0">
              <a:solidFill>
                <a:srgbClr val="C00000"/>
              </a:solidFill>
            </a:endParaRPr>
          </a:p>
          <a:p>
            <a:pPr marL="742950" lvl="1" indent="-285750" algn="just">
              <a:buFont typeface="Calibri" panose="020F0502020204030204" pitchFamily="34" charset="0"/>
              <a:buChar char="–"/>
            </a:pPr>
            <a:r>
              <a:rPr lang="en-GB" dirty="0"/>
              <a:t>Developing a negative or indifferent attitude toward work or colleagues.</a:t>
            </a:r>
            <a:endParaRPr lang="en-GB" sz="1600" dirty="0"/>
          </a:p>
          <a:p>
            <a:pPr marL="742950" lvl="1" indent="-285750" algn="just">
              <a:buFont typeface="Calibri" panose="020F0502020204030204" pitchFamily="34" charset="0"/>
              <a:buChar char="–"/>
            </a:pPr>
            <a:r>
              <a:rPr lang="en-GB" dirty="0"/>
              <a:t>Feeling disconnected from the workplace or clients.</a:t>
            </a:r>
            <a:endParaRPr lang="en-GB" sz="1600" dirty="0"/>
          </a:p>
          <a:p>
            <a:pPr marL="742950" lvl="1" indent="-285750" algn="just">
              <a:buFont typeface="Calibri" panose="020F0502020204030204" pitchFamily="34" charset="0"/>
              <a:buChar char="–"/>
            </a:pPr>
            <a:r>
              <a:rPr lang="en-GB" dirty="0"/>
              <a:t>Losing enthusiasm or passion for your job.</a:t>
            </a:r>
            <a:endParaRPr lang="en-GB" sz="1600" dirty="0"/>
          </a:p>
          <a:p>
            <a:pPr lvl="0" algn="just"/>
            <a:r>
              <a:rPr lang="en-GB" b="1" dirty="0" smtClean="0"/>
              <a:t>3. </a:t>
            </a:r>
            <a:r>
              <a:rPr lang="en-GB" b="1" dirty="0" smtClean="0">
                <a:solidFill>
                  <a:srgbClr val="C00000"/>
                </a:solidFill>
              </a:rPr>
              <a:t>Reduced </a:t>
            </a:r>
            <a:r>
              <a:rPr lang="en-GB" b="1" dirty="0">
                <a:solidFill>
                  <a:srgbClr val="C00000"/>
                </a:solidFill>
              </a:rPr>
              <a:t>Performance or Accomplishment</a:t>
            </a:r>
            <a:r>
              <a:rPr lang="en-GB" dirty="0">
                <a:solidFill>
                  <a:srgbClr val="C00000"/>
                </a:solidFill>
              </a:rPr>
              <a:t>:</a:t>
            </a:r>
            <a:endParaRPr lang="en-GB" sz="1600" dirty="0">
              <a:solidFill>
                <a:srgbClr val="C00000"/>
              </a:solidFill>
            </a:endParaRPr>
          </a:p>
          <a:p>
            <a:pPr marL="742950" lvl="1" indent="-285750" algn="just">
              <a:buFont typeface="Calibri" panose="020F0502020204030204" pitchFamily="34" charset="0"/>
              <a:buChar char="–"/>
            </a:pPr>
            <a:r>
              <a:rPr lang="en-GB" dirty="0"/>
              <a:t>Experiencing a decline in productivity and performance.</a:t>
            </a:r>
            <a:endParaRPr lang="en-GB" sz="1600" dirty="0"/>
          </a:p>
          <a:p>
            <a:pPr marL="742950" lvl="1" indent="-285750" algn="just">
              <a:buFont typeface="Calibri" panose="020F0502020204030204" pitchFamily="34" charset="0"/>
              <a:buChar char="–"/>
            </a:pPr>
            <a:r>
              <a:rPr lang="en-GB" dirty="0"/>
              <a:t>Feeling ineffective or doubting your own abilities.</a:t>
            </a:r>
            <a:endParaRPr lang="en-GB" sz="1600" dirty="0"/>
          </a:p>
          <a:p>
            <a:pPr marL="742950" lvl="1" indent="-285750" algn="just">
              <a:buFont typeface="Calibri" panose="020F0502020204030204" pitchFamily="34" charset="0"/>
              <a:buChar char="–"/>
            </a:pPr>
            <a:r>
              <a:rPr lang="en-GB" dirty="0"/>
              <a:t>Procrastination and loss of satisfaction in accomplishments.</a:t>
            </a:r>
            <a:endParaRPr lang="en-GB" sz="1600" dirty="0"/>
          </a:p>
          <a:p>
            <a:pPr eaLnBrk="0" fontAlgn="base" hangingPunct="0">
              <a:lnSpc>
                <a:spcPct val="150000"/>
              </a:lnSpc>
              <a:spcBef>
                <a:spcPct val="0"/>
              </a:spcBef>
              <a:spcAft>
                <a:spcPct val="0"/>
              </a:spcAft>
            </a:pPr>
            <a:endParaRPr lang="en-GB" sz="24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5679" y="101849"/>
            <a:ext cx="838200" cy="838200"/>
          </a:xfrm>
          <a:prstGeom prst="rect">
            <a:avLst/>
          </a:prstGeom>
        </p:spPr>
      </p:pic>
      <p:sp>
        <p:nvSpPr>
          <p:cNvPr id="7" name="Rectangle 6"/>
          <p:cNvSpPr/>
          <p:nvPr/>
        </p:nvSpPr>
        <p:spPr>
          <a:xfrm>
            <a:off x="8856732" y="4920525"/>
            <a:ext cx="3335266"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spTree>
    <p:extLst>
      <p:ext uri="{BB962C8B-B14F-4D97-AF65-F5344CB8AC3E}">
        <p14:creationId xmlns:p14="http://schemas.microsoft.com/office/powerpoint/2010/main" val="1003930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1155679" y="1"/>
            <a:ext cx="103631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6E7882B-B29A-2A72-71CD-6C8E3C74AFD4}"/>
              </a:ext>
            </a:extLst>
          </p:cNvPr>
          <p:cNvSpPr txBox="1"/>
          <p:nvPr/>
        </p:nvSpPr>
        <p:spPr>
          <a:xfrm>
            <a:off x="126850" y="101849"/>
            <a:ext cx="11118574" cy="624851"/>
          </a:xfrm>
          <a:prstGeom prst="rect">
            <a:avLst/>
          </a:prstGeom>
          <a:noFill/>
        </p:spPr>
        <p:txBody>
          <a:bodyPr wrap="square">
            <a:spAutoFit/>
          </a:bodyPr>
          <a:lstStyle/>
          <a:p>
            <a:pPr lvl="0" eaLnBrk="0" fontAlgn="base" hangingPunct="0">
              <a:lnSpc>
                <a:spcPct val="150000"/>
              </a:lnSpc>
              <a:spcBef>
                <a:spcPct val="0"/>
              </a:spcBef>
              <a:spcAft>
                <a:spcPct val="0"/>
              </a:spcAft>
            </a:pPr>
            <a:r>
              <a:rPr lang="en-US" sz="2600" dirty="0" smtClean="0">
                <a:solidFill>
                  <a:prstClr val="black"/>
                </a:solidFill>
                <a:latin typeface="Montserrat" panose="00000500000000000000" pitchFamily="2" charset="0"/>
              </a:rPr>
              <a:t>Signs of Burnouts</a:t>
            </a:r>
            <a:endParaRPr lang="en-US" sz="2600" dirty="0">
              <a:solidFill>
                <a:prstClr val="black"/>
              </a:solidFill>
              <a:latin typeface="Montserrat" panose="00000500000000000000"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5679" y="101849"/>
            <a:ext cx="838200" cy="8382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166" y="0"/>
            <a:ext cx="9354039" cy="6756151"/>
          </a:xfrm>
          <a:prstGeom prst="rect">
            <a:avLst/>
          </a:prstGeom>
        </p:spPr>
      </p:pic>
    </p:spTree>
    <p:extLst>
      <p:ext uri="{BB962C8B-B14F-4D97-AF65-F5344CB8AC3E}">
        <p14:creationId xmlns:p14="http://schemas.microsoft.com/office/powerpoint/2010/main" val="10342054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8A91AC-F4FF-C84F-5DDF-866CBC97FB26}"/>
              </a:ext>
            </a:extLst>
          </p:cNvPr>
          <p:cNvSpPr/>
          <p:nvPr/>
        </p:nvSpPr>
        <p:spPr>
          <a:xfrm>
            <a:off x="1456006" y="87630"/>
            <a:ext cx="10609385" cy="450411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b="1" dirty="0">
                <a:solidFill>
                  <a:prstClr val="white"/>
                </a:solidFill>
                <a:latin typeface="Calibri" panose="020F0502020204030204"/>
              </a:rPr>
              <a:t>4</a:t>
            </a:r>
            <a:r>
              <a:rPr kumimoji="0" lang="en-US" sz="6000" b="1" i="0" u="none" strike="noStrike" kern="1200" cap="none" spc="0" normalizeH="0" baseline="0" noProof="0" dirty="0" smtClean="0">
                <a:ln>
                  <a:noFill/>
                </a:ln>
                <a:solidFill>
                  <a:prstClr val="white"/>
                </a:solidFill>
                <a:effectLst/>
                <a:uLnTx/>
                <a:uFillTx/>
                <a:latin typeface="Calibri" panose="020F0502020204030204"/>
                <a:ea typeface="+mn-ea"/>
                <a:cs typeface="+mn-cs"/>
              </a:rPr>
              <a:t>.0. Management of WPS</a:t>
            </a:r>
            <a:endParaRPr kumimoji="0" lang="en-US" sz="6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392" y="87630"/>
            <a:ext cx="838200" cy="838200"/>
          </a:xfrm>
          <a:prstGeom prst="rect">
            <a:avLst/>
          </a:prstGeom>
        </p:spPr>
      </p:pic>
      <p:sp>
        <p:nvSpPr>
          <p:cNvPr id="12" name="Rectangle 11"/>
          <p:cNvSpPr/>
          <p:nvPr/>
        </p:nvSpPr>
        <p:spPr>
          <a:xfrm>
            <a:off x="8692613" y="6215170"/>
            <a:ext cx="3335266"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spTree>
    <p:extLst>
      <p:ext uri="{BB962C8B-B14F-4D97-AF65-F5344CB8AC3E}">
        <p14:creationId xmlns:p14="http://schemas.microsoft.com/office/powerpoint/2010/main" val="17161427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1155679" y="1"/>
            <a:ext cx="103631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6E7882B-B29A-2A72-71CD-6C8E3C74AFD4}"/>
              </a:ext>
            </a:extLst>
          </p:cNvPr>
          <p:cNvSpPr txBox="1"/>
          <p:nvPr/>
        </p:nvSpPr>
        <p:spPr>
          <a:xfrm>
            <a:off x="126850" y="101849"/>
            <a:ext cx="11118574" cy="624851"/>
          </a:xfrm>
          <a:prstGeom prst="rect">
            <a:avLst/>
          </a:prstGeom>
          <a:noFill/>
        </p:spPr>
        <p:txBody>
          <a:bodyPr wrap="square">
            <a:spAutoFit/>
          </a:bodyPr>
          <a:lstStyle/>
          <a:p>
            <a:pPr lvl="0" eaLnBrk="0" fontAlgn="base" hangingPunct="0">
              <a:lnSpc>
                <a:spcPct val="150000"/>
              </a:lnSpc>
              <a:spcBef>
                <a:spcPct val="0"/>
              </a:spcBef>
              <a:spcAft>
                <a:spcPct val="0"/>
              </a:spcAft>
            </a:pPr>
            <a:r>
              <a:rPr lang="en-US" sz="2600" dirty="0" smtClean="0">
                <a:solidFill>
                  <a:srgbClr val="C00000"/>
                </a:solidFill>
                <a:latin typeface="Montserrat" panose="00000500000000000000" pitchFamily="2" charset="0"/>
              </a:rPr>
              <a:t>Workplace Stress Scale (America Institute of Stress)</a:t>
            </a:r>
            <a:endParaRPr lang="en-US" sz="2600" dirty="0">
              <a:solidFill>
                <a:srgbClr val="C00000"/>
              </a:solidFill>
              <a:latin typeface="Montserrat" panose="00000500000000000000"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5679" y="101849"/>
            <a:ext cx="838200" cy="8382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831" y="828548"/>
            <a:ext cx="6037262" cy="590049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2278" y="1624748"/>
            <a:ext cx="6671602" cy="4776052"/>
          </a:xfrm>
          <a:prstGeom prst="rect">
            <a:avLst/>
          </a:prstGeom>
        </p:spPr>
      </p:pic>
    </p:spTree>
    <p:extLst>
      <p:ext uri="{BB962C8B-B14F-4D97-AF65-F5344CB8AC3E}">
        <p14:creationId xmlns:p14="http://schemas.microsoft.com/office/powerpoint/2010/main" val="35222766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1155679" y="1"/>
            <a:ext cx="103631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6E7882B-B29A-2A72-71CD-6C8E3C74AFD4}"/>
              </a:ext>
            </a:extLst>
          </p:cNvPr>
          <p:cNvSpPr txBox="1"/>
          <p:nvPr/>
        </p:nvSpPr>
        <p:spPr>
          <a:xfrm>
            <a:off x="0" y="101849"/>
            <a:ext cx="11245424" cy="501932"/>
          </a:xfrm>
          <a:prstGeom prst="rect">
            <a:avLst/>
          </a:prstGeom>
          <a:noFill/>
        </p:spPr>
        <p:txBody>
          <a:bodyPr wrap="square">
            <a:spAutoFit/>
          </a:bodyPr>
          <a:lstStyle/>
          <a:p>
            <a:pPr lvl="0" eaLnBrk="0" fontAlgn="base" hangingPunct="0">
              <a:lnSpc>
                <a:spcPct val="150000"/>
              </a:lnSpc>
              <a:spcBef>
                <a:spcPct val="0"/>
              </a:spcBef>
              <a:spcAft>
                <a:spcPct val="0"/>
              </a:spcAft>
            </a:pPr>
            <a:r>
              <a:rPr lang="en-US" sz="2000" b="1" dirty="0" smtClean="0">
                <a:solidFill>
                  <a:srgbClr val="C00000"/>
                </a:solidFill>
                <a:latin typeface="Montserrat" panose="00000500000000000000" pitchFamily="2" charset="0"/>
              </a:rPr>
              <a:t>Perceived Stress Scale (Coheren) </a:t>
            </a:r>
            <a:endParaRPr lang="en-US" sz="2000" b="1" dirty="0">
              <a:solidFill>
                <a:srgbClr val="C00000"/>
              </a:solidFill>
              <a:latin typeface="Montserrat" panose="00000500000000000000"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5679" y="101849"/>
            <a:ext cx="838200" cy="8382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8548"/>
            <a:ext cx="5384800" cy="271182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0769" y="101848"/>
            <a:ext cx="6721228" cy="6756151"/>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344" y="3429001"/>
            <a:ext cx="4978656" cy="3165632"/>
          </a:xfrm>
          <a:prstGeom prst="rect">
            <a:avLst/>
          </a:prstGeom>
        </p:spPr>
      </p:pic>
    </p:spTree>
    <p:extLst>
      <p:ext uri="{BB962C8B-B14F-4D97-AF65-F5344CB8AC3E}">
        <p14:creationId xmlns:p14="http://schemas.microsoft.com/office/powerpoint/2010/main" val="37948998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1155679" y="1"/>
            <a:ext cx="103631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6E7882B-B29A-2A72-71CD-6C8E3C74AFD4}"/>
              </a:ext>
            </a:extLst>
          </p:cNvPr>
          <p:cNvSpPr txBox="1"/>
          <p:nvPr/>
        </p:nvSpPr>
        <p:spPr>
          <a:xfrm>
            <a:off x="126850" y="101849"/>
            <a:ext cx="11118574" cy="624851"/>
          </a:xfrm>
          <a:prstGeom prst="rect">
            <a:avLst/>
          </a:prstGeom>
          <a:noFill/>
        </p:spPr>
        <p:txBody>
          <a:bodyPr wrap="square">
            <a:spAutoFit/>
          </a:bodyPr>
          <a:lstStyle/>
          <a:p>
            <a:pPr lvl="0" eaLnBrk="0" fontAlgn="base" hangingPunct="0">
              <a:lnSpc>
                <a:spcPct val="150000"/>
              </a:lnSpc>
              <a:spcBef>
                <a:spcPct val="0"/>
              </a:spcBef>
              <a:spcAft>
                <a:spcPct val="0"/>
              </a:spcAft>
            </a:pPr>
            <a:r>
              <a:rPr lang="en-US" sz="2600" b="1" dirty="0" smtClean="0">
                <a:solidFill>
                  <a:prstClr val="black"/>
                </a:solidFill>
                <a:latin typeface="Montserrat" panose="00000500000000000000" pitchFamily="2" charset="0"/>
              </a:rPr>
              <a:t>WPS Management Tips</a:t>
            </a:r>
            <a:endParaRPr lang="en-US" sz="2600" b="1" dirty="0">
              <a:solidFill>
                <a:prstClr val="black"/>
              </a:solidFill>
              <a:latin typeface="Montserrat" panose="00000500000000000000"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3261" y="-111500"/>
            <a:ext cx="838200" cy="8382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6700"/>
            <a:ext cx="6781045" cy="587852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1045" y="1"/>
            <a:ext cx="5438012" cy="6676931"/>
          </a:xfrm>
          <a:prstGeom prst="rect">
            <a:avLst/>
          </a:prstGeom>
        </p:spPr>
      </p:pic>
    </p:spTree>
    <p:extLst>
      <p:ext uri="{BB962C8B-B14F-4D97-AF65-F5344CB8AC3E}">
        <p14:creationId xmlns:p14="http://schemas.microsoft.com/office/powerpoint/2010/main" val="22899054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1155679" y="1"/>
            <a:ext cx="103631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6E7882B-B29A-2A72-71CD-6C8E3C74AFD4}"/>
              </a:ext>
            </a:extLst>
          </p:cNvPr>
          <p:cNvSpPr txBox="1"/>
          <p:nvPr/>
        </p:nvSpPr>
        <p:spPr>
          <a:xfrm>
            <a:off x="329355" y="295423"/>
            <a:ext cx="10826324" cy="6001643"/>
          </a:xfrm>
          <a:prstGeom prst="rect">
            <a:avLst/>
          </a:prstGeom>
          <a:noFill/>
        </p:spPr>
        <p:txBody>
          <a:bodyPr wrap="square">
            <a:spAutoFit/>
          </a:bodyPr>
          <a:lstStyle/>
          <a:p>
            <a:pPr algn="just"/>
            <a:r>
              <a:rPr lang="en-GB" sz="2400" b="1" dirty="0"/>
              <a:t>Preventing and Managing </a:t>
            </a:r>
            <a:r>
              <a:rPr lang="en-GB" sz="2400" b="1" dirty="0" smtClean="0"/>
              <a:t>Burnout/Workplace Stress:</a:t>
            </a:r>
            <a:endParaRPr lang="en-GB" sz="2400" dirty="0"/>
          </a:p>
          <a:p>
            <a:pPr lvl="0" algn="just"/>
            <a:r>
              <a:rPr lang="en-GB" sz="2400" b="1" dirty="0" smtClean="0"/>
              <a:t>1. Time Management</a:t>
            </a:r>
            <a:endParaRPr lang="en-GB" sz="2400" dirty="0"/>
          </a:p>
          <a:p>
            <a:pPr marL="800100" lvl="1" indent="-342900" algn="just">
              <a:buFont typeface="Calibri" panose="020F0502020204030204" pitchFamily="34" charset="0"/>
              <a:buChar char="–"/>
            </a:pPr>
            <a:r>
              <a:rPr lang="en-GB" sz="2400" dirty="0"/>
              <a:t>Prioritize tasks and set realistic deadlines.</a:t>
            </a:r>
          </a:p>
          <a:p>
            <a:pPr marL="800100" lvl="1" indent="-342900" algn="just">
              <a:buFont typeface="Calibri" panose="020F0502020204030204" pitchFamily="34" charset="0"/>
              <a:buChar char="–"/>
            </a:pPr>
            <a:r>
              <a:rPr lang="en-GB" sz="2400" dirty="0"/>
              <a:t>Delegate when possible and avoid taking on too much.</a:t>
            </a:r>
          </a:p>
          <a:p>
            <a:pPr lvl="0" algn="just"/>
            <a:r>
              <a:rPr lang="en-GB" sz="2400" b="1" dirty="0" smtClean="0"/>
              <a:t>2. Work-Life Balance</a:t>
            </a:r>
            <a:endParaRPr lang="en-GB" sz="2400" dirty="0"/>
          </a:p>
          <a:p>
            <a:pPr marL="800100" lvl="1" indent="-342900" algn="just">
              <a:buFont typeface="Calibri" panose="020F0502020204030204" pitchFamily="34" charset="0"/>
              <a:buChar char="–"/>
            </a:pPr>
            <a:r>
              <a:rPr lang="en-GB" sz="2400" dirty="0"/>
              <a:t>Set boundaries between work and personal life, and take regular breaks.</a:t>
            </a:r>
          </a:p>
          <a:p>
            <a:pPr marL="800100" lvl="1" indent="-342900" algn="just">
              <a:buFont typeface="Calibri" panose="020F0502020204030204" pitchFamily="34" charset="0"/>
              <a:buChar char="–"/>
            </a:pPr>
            <a:r>
              <a:rPr lang="en-GB" sz="2400" dirty="0"/>
              <a:t>Engage in hobbies and activities that bring relaxation and enjoyment.</a:t>
            </a:r>
          </a:p>
          <a:p>
            <a:pPr lvl="0" algn="just"/>
            <a:r>
              <a:rPr lang="en-GB" sz="2400" b="1" dirty="0" smtClean="0"/>
              <a:t>3. Self-Care</a:t>
            </a:r>
            <a:endParaRPr lang="en-GB" sz="2400" dirty="0"/>
          </a:p>
          <a:p>
            <a:pPr marL="800100" lvl="1" indent="-342900" algn="just">
              <a:buFont typeface="Calibri" panose="020F0502020204030204" pitchFamily="34" charset="0"/>
              <a:buChar char="–"/>
            </a:pPr>
            <a:r>
              <a:rPr lang="en-GB" sz="2400" dirty="0"/>
              <a:t>Practice mindfulness, meditation, or relaxation techniques to manage stress.</a:t>
            </a:r>
          </a:p>
          <a:p>
            <a:pPr marL="800100" lvl="1" indent="-342900" algn="just">
              <a:buFont typeface="Calibri" panose="020F0502020204030204" pitchFamily="34" charset="0"/>
              <a:buChar char="–"/>
            </a:pPr>
            <a:r>
              <a:rPr lang="en-GB" sz="2400" dirty="0"/>
              <a:t>Exercise regularly, eat a balanced diet, and ensure you get enough sleep.</a:t>
            </a:r>
          </a:p>
          <a:p>
            <a:pPr lvl="0" algn="just"/>
            <a:r>
              <a:rPr lang="en-GB" sz="2400" b="1" dirty="0" smtClean="0"/>
              <a:t>4. Seek Support</a:t>
            </a:r>
            <a:endParaRPr lang="en-GB" sz="2400" dirty="0"/>
          </a:p>
          <a:p>
            <a:pPr marL="800100" lvl="1" indent="-342900" algn="just">
              <a:buFont typeface="Calibri" panose="020F0502020204030204" pitchFamily="34" charset="0"/>
              <a:buChar char="–"/>
            </a:pPr>
            <a:r>
              <a:rPr lang="en-GB" sz="2400" dirty="0"/>
              <a:t>Talk to colleagues, supervisors, or HR about workload and stressors.</a:t>
            </a:r>
          </a:p>
          <a:p>
            <a:pPr marL="800100" lvl="1" indent="-342900" algn="just">
              <a:buFont typeface="Calibri" panose="020F0502020204030204" pitchFamily="34" charset="0"/>
              <a:buChar char="–"/>
            </a:pPr>
            <a:r>
              <a:rPr lang="en-GB" sz="2400" dirty="0"/>
              <a:t>Consider speaking to a </a:t>
            </a:r>
            <a:r>
              <a:rPr lang="en-GB" sz="2400" dirty="0" smtClean="0"/>
              <a:t>counsellor </a:t>
            </a:r>
            <a:r>
              <a:rPr lang="en-GB" sz="2400" dirty="0"/>
              <a:t>or therapist for professional guidance.</a:t>
            </a:r>
          </a:p>
          <a:p>
            <a:pPr lvl="0" algn="just"/>
            <a:r>
              <a:rPr lang="en-GB" sz="2400" b="1" dirty="0" smtClean="0"/>
              <a:t>5. Create </a:t>
            </a:r>
            <a:r>
              <a:rPr lang="en-GB" sz="2400" b="1" dirty="0"/>
              <a:t>a Supportive Work </a:t>
            </a:r>
            <a:r>
              <a:rPr lang="en-GB" sz="2400" b="1" dirty="0" smtClean="0"/>
              <a:t>Environment</a:t>
            </a:r>
            <a:endParaRPr lang="en-GB" sz="2400" dirty="0"/>
          </a:p>
          <a:p>
            <a:pPr marL="800100" lvl="1" indent="-342900" algn="just">
              <a:buFont typeface="Calibri" panose="020F0502020204030204" pitchFamily="34" charset="0"/>
              <a:buChar char="–"/>
            </a:pPr>
            <a:r>
              <a:rPr lang="en-GB" sz="2400" dirty="0"/>
              <a:t>Encourage open communication and collaboration in the workplace.</a:t>
            </a:r>
          </a:p>
          <a:p>
            <a:pPr marL="800100" lvl="1" indent="-342900" algn="just">
              <a:buFont typeface="Calibri" panose="020F0502020204030204" pitchFamily="34" charset="0"/>
              <a:buChar char="–"/>
            </a:pPr>
            <a:r>
              <a:rPr lang="en-GB" sz="2400" dirty="0"/>
              <a:t>Ensure employees have the resources and support they need to succeed.</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5679" y="101849"/>
            <a:ext cx="838200" cy="838200"/>
          </a:xfrm>
          <a:prstGeom prst="rect">
            <a:avLst/>
          </a:prstGeom>
        </p:spPr>
      </p:pic>
    </p:spTree>
    <p:extLst>
      <p:ext uri="{BB962C8B-B14F-4D97-AF65-F5344CB8AC3E}">
        <p14:creationId xmlns:p14="http://schemas.microsoft.com/office/powerpoint/2010/main" val="17706676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1155679" y="1"/>
            <a:ext cx="103631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6E7882B-B29A-2A72-71CD-6C8E3C74AFD4}"/>
              </a:ext>
            </a:extLst>
          </p:cNvPr>
          <p:cNvSpPr txBox="1"/>
          <p:nvPr/>
        </p:nvSpPr>
        <p:spPr>
          <a:xfrm>
            <a:off x="0" y="1"/>
            <a:ext cx="11245424" cy="3970318"/>
          </a:xfrm>
          <a:prstGeom prst="rect">
            <a:avLst/>
          </a:prstGeom>
          <a:noFill/>
        </p:spPr>
        <p:txBody>
          <a:bodyPr wrap="square">
            <a:spAutoFit/>
          </a:bodyPr>
          <a:lstStyle/>
          <a:p>
            <a:pPr algn="just"/>
            <a:r>
              <a:rPr lang="en-GB" sz="2800" b="1" dirty="0"/>
              <a:t>Consequences of Untreated </a:t>
            </a:r>
            <a:r>
              <a:rPr lang="en-GB" sz="2800" b="1" dirty="0" smtClean="0"/>
              <a:t>Burnout/Workplace Stress</a:t>
            </a:r>
            <a:endParaRPr lang="en-GB" sz="2800" dirty="0"/>
          </a:p>
          <a:p>
            <a:pPr marL="514350" lvl="0" indent="-514350" algn="just">
              <a:buAutoNum type="arabicPeriod"/>
            </a:pPr>
            <a:r>
              <a:rPr lang="en-GB" sz="2800" b="1" dirty="0" smtClean="0"/>
              <a:t>Mental </a:t>
            </a:r>
            <a:r>
              <a:rPr lang="en-GB" sz="2800" b="1" dirty="0"/>
              <a:t>Health Issues</a:t>
            </a:r>
            <a:r>
              <a:rPr lang="en-GB" sz="2800" dirty="0"/>
              <a:t>: Burnout can lead to anxiety, depression, and other mental health problems if not addressed</a:t>
            </a:r>
            <a:r>
              <a:rPr lang="en-GB" sz="2800" dirty="0" smtClean="0"/>
              <a:t>.</a:t>
            </a:r>
          </a:p>
          <a:p>
            <a:pPr lvl="0" algn="just"/>
            <a:endParaRPr lang="en-GB" sz="2800" dirty="0"/>
          </a:p>
          <a:p>
            <a:pPr lvl="0" algn="just"/>
            <a:r>
              <a:rPr lang="en-GB" sz="2800" b="1" dirty="0" smtClean="0"/>
              <a:t>2. Physical </a:t>
            </a:r>
            <a:r>
              <a:rPr lang="en-GB" sz="2800" b="1" dirty="0"/>
              <a:t>Health Problems</a:t>
            </a:r>
            <a:r>
              <a:rPr lang="en-GB" sz="2800" dirty="0"/>
              <a:t>: Prolonged stress and burnout may increase the risk of cardiovascular diseases, weakened immunity, and other health issues</a:t>
            </a:r>
            <a:r>
              <a:rPr lang="en-GB" sz="2800" dirty="0" smtClean="0"/>
              <a:t>.</a:t>
            </a:r>
          </a:p>
          <a:p>
            <a:pPr lvl="0" algn="just"/>
            <a:endParaRPr lang="en-GB" sz="2800" dirty="0"/>
          </a:p>
          <a:p>
            <a:pPr lvl="0" algn="just"/>
            <a:r>
              <a:rPr lang="en-GB" sz="2800" b="1" dirty="0" smtClean="0"/>
              <a:t>3. Job </a:t>
            </a:r>
            <a:r>
              <a:rPr lang="en-GB" sz="2800" b="1" dirty="0"/>
              <a:t>Performance</a:t>
            </a:r>
            <a:r>
              <a:rPr lang="en-GB" sz="2800" dirty="0"/>
              <a:t>: Burnout can lead to decreased productivity, higher absenteeism, and even job turnover.</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5679" y="101849"/>
            <a:ext cx="838200" cy="838200"/>
          </a:xfrm>
          <a:prstGeom prst="rect">
            <a:avLst/>
          </a:prstGeom>
        </p:spPr>
      </p:pic>
    </p:spTree>
    <p:extLst>
      <p:ext uri="{BB962C8B-B14F-4D97-AF65-F5344CB8AC3E}">
        <p14:creationId xmlns:p14="http://schemas.microsoft.com/office/powerpoint/2010/main" val="6156196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1155679" y="1"/>
            <a:ext cx="103631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4738" y="974046"/>
            <a:ext cx="838200" cy="838200"/>
          </a:xfrm>
          <a:prstGeom prst="rect">
            <a:avLst/>
          </a:prstGeom>
        </p:spPr>
      </p:pic>
      <p:sp>
        <p:nvSpPr>
          <p:cNvPr id="2" name="Down Arrow Callout 1"/>
          <p:cNvSpPr/>
          <p:nvPr/>
        </p:nvSpPr>
        <p:spPr>
          <a:xfrm>
            <a:off x="1279834" y="1268710"/>
            <a:ext cx="8878186" cy="4997302"/>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3600" b="1" dirty="0" smtClean="0">
                <a:latin typeface="Arial" panose="020B0604020202020204" pitchFamily="34" charset="0"/>
                <a:cs typeface="Arial" panose="020B0604020202020204" pitchFamily="34" charset="0"/>
              </a:rPr>
              <a:t>  Activity</a:t>
            </a:r>
            <a:r>
              <a:rPr lang="en-GB" sz="3600" b="1" dirty="0" smtClean="0">
                <a:latin typeface="Arial" panose="020B0604020202020204" pitchFamily="34" charset="0"/>
                <a:cs typeface="Arial" panose="020B0604020202020204" pitchFamily="34" charset="0"/>
              </a:rPr>
              <a:t>: WPS Self-Assessment</a:t>
            </a:r>
          </a:p>
          <a:p>
            <a:pPr algn="just"/>
            <a:endParaRPr lang="en-GB" sz="3600" b="1" dirty="0" smtClean="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GB" sz="2400" dirty="0" smtClean="0">
                <a:latin typeface="Arial" panose="020B0604020202020204" pitchFamily="34" charset="0"/>
                <a:cs typeface="Arial" panose="020B0604020202020204" pitchFamily="34" charset="0"/>
              </a:rPr>
              <a:t>Perform WPS Self-Assessment to identify your status</a:t>
            </a:r>
          </a:p>
          <a:p>
            <a:pPr marL="342900" indent="-342900" algn="just">
              <a:buFont typeface="Arial" panose="020B0604020202020204" pitchFamily="34" charset="0"/>
              <a:buChar char="→"/>
            </a:pPr>
            <a:r>
              <a:rPr lang="en-GB" sz="2400" dirty="0" smtClean="0">
                <a:latin typeface="Arial" panose="020B0604020202020204" pitchFamily="34" charset="0"/>
                <a:cs typeface="Arial" panose="020B0604020202020204" pitchFamily="34" charset="0"/>
              </a:rPr>
              <a:t>Score, Calculate, and grade your WPS Status (Level)</a:t>
            </a:r>
          </a:p>
          <a:p>
            <a:pPr marL="342900" indent="-342900" algn="just">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18223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1155679" y="1"/>
            <a:ext cx="103631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6E7882B-B29A-2A72-71CD-6C8E3C74AFD4}"/>
              </a:ext>
            </a:extLst>
          </p:cNvPr>
          <p:cNvSpPr txBox="1"/>
          <p:nvPr/>
        </p:nvSpPr>
        <p:spPr>
          <a:xfrm>
            <a:off x="126850" y="101849"/>
            <a:ext cx="11118574" cy="624851"/>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sz="2600" b="0" i="0" u="none" strike="noStrike" kern="1200" cap="none" spc="0" normalizeH="0" baseline="0" noProof="0" dirty="0" smtClean="0">
                <a:ln>
                  <a:noFill/>
                </a:ln>
                <a:solidFill>
                  <a:srgbClr val="C00000"/>
                </a:solidFill>
                <a:effectLst/>
                <a:uLnTx/>
                <a:uFillTx/>
                <a:latin typeface="Montserrat" panose="00000500000000000000" pitchFamily="2" charset="0"/>
                <a:ea typeface="+mn-ea"/>
                <a:cs typeface="+mn-cs"/>
              </a:rPr>
              <a:t>Workplace Stress Scale (America Institute of Stress)</a:t>
            </a:r>
            <a:endParaRPr kumimoji="0" lang="en-US" sz="2600" b="0" i="0" u="none" strike="noStrike" kern="1200" cap="none" spc="0" normalizeH="0" baseline="0" noProof="0" dirty="0">
              <a:ln>
                <a:noFill/>
              </a:ln>
              <a:solidFill>
                <a:srgbClr val="C00000"/>
              </a:solidFill>
              <a:effectLst/>
              <a:uLnTx/>
              <a:uFillTx/>
              <a:latin typeface="Montserrat" panose="00000500000000000000" pitchFamily="2" charset="0"/>
              <a:ea typeface="+mn-ea"/>
              <a:cs typeface="+mn-cs"/>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5679" y="101849"/>
            <a:ext cx="838200" cy="8382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831" y="828548"/>
            <a:ext cx="6037262" cy="590049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2278" y="1624748"/>
            <a:ext cx="6671602" cy="4776052"/>
          </a:xfrm>
          <a:prstGeom prst="rect">
            <a:avLst/>
          </a:prstGeom>
        </p:spPr>
      </p:pic>
    </p:spTree>
    <p:extLst>
      <p:ext uri="{BB962C8B-B14F-4D97-AF65-F5344CB8AC3E}">
        <p14:creationId xmlns:p14="http://schemas.microsoft.com/office/powerpoint/2010/main" val="390965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8FBC570-A7C4-BC33-5617-76B6FF1A0350}"/>
              </a:ext>
            </a:extLst>
          </p:cNvPr>
          <p:cNvSpPr txBox="1"/>
          <p:nvPr/>
        </p:nvSpPr>
        <p:spPr>
          <a:xfrm>
            <a:off x="838200" y="237641"/>
            <a:ext cx="10515600" cy="4431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spcAft>
                <a:spcPct val="0"/>
              </a:spcAft>
              <a:buClr>
                <a:srgbClr val="000000"/>
              </a:buClr>
              <a:buSzPts val="1100"/>
              <a:defRPr/>
            </a:pPr>
            <a:r>
              <a:rPr lang="en-US" sz="3200" b="1" dirty="0">
                <a:solidFill>
                  <a:schemeClr val="accent1"/>
                </a:solidFill>
                <a:latin typeface="Montserrat" panose="00000500000000000000" pitchFamily="2" charset="0"/>
                <a:ea typeface="Cambria" panose="02040503050406030204" pitchFamily="18" charset="0"/>
                <a:cs typeface="+mn-cs"/>
              </a:rPr>
              <a:t>5</a:t>
            </a:r>
            <a:r>
              <a:rPr lang="en-US" sz="3200" b="1" dirty="0" smtClean="0">
                <a:solidFill>
                  <a:schemeClr val="accent1"/>
                </a:solidFill>
                <a:latin typeface="Montserrat" panose="00000500000000000000" pitchFamily="2" charset="0"/>
                <a:ea typeface="Cambria" panose="02040503050406030204" pitchFamily="18" charset="0"/>
                <a:cs typeface="+mn-cs"/>
              </a:rPr>
              <a:t>.0</a:t>
            </a:r>
            <a:r>
              <a:rPr lang="en-US" sz="3200" b="1" dirty="0">
                <a:solidFill>
                  <a:schemeClr val="accent1"/>
                </a:solidFill>
                <a:latin typeface="Montserrat" panose="00000500000000000000" pitchFamily="2" charset="0"/>
                <a:ea typeface="Cambria" panose="02040503050406030204" pitchFamily="18" charset="0"/>
                <a:cs typeface="+mn-cs"/>
              </a:rPr>
              <a:t>. Conclusion and way forward</a:t>
            </a:r>
            <a:endParaRPr kumimoji="0" lang="en-US" sz="3200" b="1" i="0" u="none" strike="noStrike" kern="1200" cap="none" spc="0" normalizeH="0" baseline="0" noProof="0" dirty="0">
              <a:ln>
                <a:noFill/>
              </a:ln>
              <a:solidFill>
                <a:schemeClr val="accent1"/>
              </a:solidFill>
              <a:effectLst/>
              <a:uLnTx/>
              <a:uFillTx/>
              <a:latin typeface="Montserrat" panose="00000500000000000000" pitchFamily="2" charset="0"/>
              <a:ea typeface="Cambria" panose="02040503050406030204" pitchFamily="18" charset="0"/>
              <a:cs typeface="+mn-cs"/>
            </a:endParaRPr>
          </a:p>
        </p:txBody>
      </p:sp>
      <p:sp>
        <p:nvSpPr>
          <p:cNvPr id="7" name="Rectangle 6">
            <a:extLst>
              <a:ext uri="{FF2B5EF4-FFF2-40B4-BE49-F238E27FC236}">
                <a16:creationId xmlns:a16="http://schemas.microsoft.com/office/drawing/2014/main" id="{EF02BDB2-35C6-50BB-196E-5564E0DDA336}"/>
              </a:ext>
            </a:extLst>
          </p:cNvPr>
          <p:cNvSpPr/>
          <p:nvPr/>
        </p:nvSpPr>
        <p:spPr>
          <a:xfrm>
            <a:off x="363416" y="919123"/>
            <a:ext cx="11664464" cy="4924425"/>
          </a:xfrm>
          <a:prstGeom prst="rect">
            <a:avLst/>
          </a:prstGeom>
        </p:spPr>
        <p:txBody>
          <a:bodyPr wrap="square" lIns="0" tIns="0" rIns="0" bIns="0">
            <a:spAutoFit/>
          </a:bodyPr>
          <a:lstStyle/>
          <a:p>
            <a:pPr lvl="0" algn="just">
              <a:spcBef>
                <a:spcPct val="0"/>
              </a:spcBef>
              <a:spcAft>
                <a:spcPct val="0"/>
              </a:spcAft>
              <a:defRPr/>
            </a:pPr>
            <a:r>
              <a:rPr lang="en-US" sz="3200" b="1" dirty="0">
                <a:solidFill>
                  <a:srgbClr val="0070C0"/>
                </a:solidFill>
                <a:latin typeface="Montserrat" panose="00000500000000000000" pitchFamily="2" charset="0"/>
                <a:cs typeface="Segoe UI" panose="020B0502040204020203" pitchFamily="34" charset="0"/>
              </a:rPr>
              <a:t>5</a:t>
            </a:r>
            <a:r>
              <a:rPr lang="en-US" sz="3200" b="1" dirty="0" smtClean="0">
                <a:solidFill>
                  <a:srgbClr val="0070C0"/>
                </a:solidFill>
                <a:latin typeface="Montserrat" panose="00000500000000000000" pitchFamily="2" charset="0"/>
                <a:cs typeface="Segoe UI" panose="020B0502040204020203" pitchFamily="34" charset="0"/>
              </a:rPr>
              <a:t>.1.</a:t>
            </a:r>
            <a:r>
              <a:rPr lang="en-US" sz="3200" b="1" dirty="0" smtClean="0">
                <a:solidFill>
                  <a:schemeClr val="tx1">
                    <a:lumMod val="75000"/>
                    <a:lumOff val="25000"/>
                  </a:schemeClr>
                </a:solidFill>
                <a:latin typeface="Montserrat" panose="00000500000000000000" pitchFamily="2" charset="0"/>
                <a:cs typeface="Segoe UI" panose="020B0502040204020203" pitchFamily="34" charset="0"/>
              </a:rPr>
              <a:t> Conclusion: </a:t>
            </a:r>
            <a:r>
              <a:rPr lang="en-GB" sz="3200" dirty="0"/>
              <a:t>In conclusion, workplace stress is a multifaceted issue that affects employees at all levels of an organization. Identifying the sources of stress—whether it be time pressures, interpersonal conflicts, or uncertainty about the future—is the first step toward managing it effectively. By fostering a supportive work environment, encouraging open communication, and implementing stress management strategies, organizations can mitigate the negative impact of stress. Prioritizing </a:t>
            </a:r>
            <a:r>
              <a:rPr lang="en-GB" sz="3200" b="1" dirty="0"/>
              <a:t>employee well-being </a:t>
            </a:r>
            <a:r>
              <a:rPr lang="en-GB" sz="3200" dirty="0"/>
              <a:t>not only </a:t>
            </a:r>
            <a:r>
              <a:rPr lang="en-GB" sz="3200" b="1" dirty="0"/>
              <a:t>enhances</a:t>
            </a:r>
            <a:r>
              <a:rPr lang="en-GB" sz="3200" dirty="0"/>
              <a:t> </a:t>
            </a:r>
            <a:r>
              <a:rPr lang="en-GB" sz="3200" b="1" dirty="0"/>
              <a:t>productivity </a:t>
            </a:r>
            <a:r>
              <a:rPr lang="en-GB" sz="3200" dirty="0"/>
              <a:t>but also </a:t>
            </a:r>
            <a:r>
              <a:rPr lang="en-GB" sz="3200" b="1" dirty="0"/>
              <a:t>promotes a healthier</a:t>
            </a:r>
            <a:r>
              <a:rPr lang="en-GB" sz="3200" dirty="0"/>
              <a:t>, more</a:t>
            </a:r>
            <a:r>
              <a:rPr lang="en-GB" sz="3200" b="1" dirty="0"/>
              <a:t> resilient workforce</a:t>
            </a:r>
            <a:endParaRPr lang="en-US" sz="3200" b="1" dirty="0">
              <a:solidFill>
                <a:schemeClr val="tx1">
                  <a:lumMod val="75000"/>
                  <a:lumOff val="25000"/>
                </a:schemeClr>
              </a:solidFill>
              <a:latin typeface="Montserrat" panose="00000500000000000000" pitchFamily="2" charset="0"/>
              <a:cs typeface="Segoe UI" panose="020B0502040204020203" pitchFamily="34" charset="0"/>
            </a:endParaRPr>
          </a:p>
          <a:p>
            <a:pPr lvl="0">
              <a:spcBef>
                <a:spcPct val="0"/>
              </a:spcBef>
              <a:spcAft>
                <a:spcPct val="0"/>
              </a:spcAft>
              <a:defRPr/>
            </a:pPr>
            <a:endParaRPr lang="en-US" sz="3200" dirty="0">
              <a:solidFill>
                <a:schemeClr val="tx1">
                  <a:lumMod val="75000"/>
                  <a:lumOff val="25000"/>
                </a:schemeClr>
              </a:solidFill>
              <a:latin typeface="Montserrat" panose="00000500000000000000" pitchFamily="2" charset="0"/>
              <a:cs typeface="Segoe UI" panose="020B0502040204020203" pitchFamily="34" charset="0"/>
            </a:endParaRPr>
          </a:p>
        </p:txBody>
      </p:sp>
      <p:sp>
        <p:nvSpPr>
          <p:cNvPr id="4" name="Rectangle 3">
            <a:extLst>
              <a:ext uri="{FF2B5EF4-FFF2-40B4-BE49-F238E27FC236}">
                <a16:creationId xmlns:a16="http://schemas.microsoft.com/office/drawing/2014/main" id="{6FF6263F-D0E9-E164-E0EB-9C4483F14C31}"/>
              </a:ext>
            </a:extLst>
          </p:cNvPr>
          <p:cNvSpPr/>
          <p:nvPr/>
        </p:nvSpPr>
        <p:spPr>
          <a:xfrm>
            <a:off x="-759656" y="-140676"/>
            <a:ext cx="1008185" cy="710418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 y="40460"/>
            <a:ext cx="838200" cy="838200"/>
          </a:xfrm>
          <a:prstGeom prst="rect">
            <a:avLst/>
          </a:prstGeom>
        </p:spPr>
      </p:pic>
      <p:sp>
        <p:nvSpPr>
          <p:cNvPr id="6" name="Rectangle 5"/>
          <p:cNvSpPr/>
          <p:nvPr/>
        </p:nvSpPr>
        <p:spPr>
          <a:xfrm>
            <a:off x="8692613" y="6454325"/>
            <a:ext cx="3335266"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spTree>
    <p:extLst>
      <p:ext uri="{BB962C8B-B14F-4D97-AF65-F5344CB8AC3E}">
        <p14:creationId xmlns:p14="http://schemas.microsoft.com/office/powerpoint/2010/main" val="22278951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F02BDB2-35C6-50BB-196E-5564E0DDA336}"/>
              </a:ext>
            </a:extLst>
          </p:cNvPr>
          <p:cNvSpPr/>
          <p:nvPr/>
        </p:nvSpPr>
        <p:spPr>
          <a:xfrm>
            <a:off x="967563" y="184886"/>
            <a:ext cx="8964228" cy="738664"/>
          </a:xfrm>
          <a:prstGeom prst="rect">
            <a:avLst/>
          </a:prstGeom>
        </p:spPr>
        <p:txBody>
          <a:bodyPr wrap="square" lIns="0" tIns="0" rIns="0" bIns="0">
            <a:spAutoFit/>
          </a:bodyPr>
          <a:lstStyle/>
          <a:p>
            <a:pPr lvl="0" algn="just">
              <a:spcBef>
                <a:spcPct val="0"/>
              </a:spcBef>
              <a:spcAft>
                <a:spcPct val="0"/>
              </a:spcAft>
              <a:defRPr/>
            </a:pPr>
            <a:r>
              <a:rPr lang="en-US" sz="2400" dirty="0" smtClean="0">
                <a:solidFill>
                  <a:srgbClr val="0070C0"/>
                </a:solidFill>
                <a:latin typeface="Montserrat" panose="00000500000000000000" pitchFamily="2" charset="0"/>
                <a:cs typeface="Segoe UI" panose="020B0502040204020203" pitchFamily="34" charset="0"/>
              </a:rPr>
              <a:t>5.2. Way forward: </a:t>
            </a:r>
            <a:r>
              <a:rPr lang="en-US" sz="2400" dirty="0" smtClean="0">
                <a:solidFill>
                  <a:srgbClr val="C00000"/>
                </a:solidFill>
                <a:latin typeface="Montserrat" panose="00000500000000000000" pitchFamily="2" charset="0"/>
                <a:cs typeface="Segoe UI" panose="020B0502040204020203" pitchFamily="34" charset="0"/>
              </a:rPr>
              <a:t>Makota WPS Management Framework</a:t>
            </a:r>
            <a:endParaRPr lang="en-US" sz="2400" dirty="0">
              <a:solidFill>
                <a:srgbClr val="C00000"/>
              </a:solidFill>
              <a:latin typeface="Montserrat" panose="00000500000000000000" pitchFamily="2" charset="0"/>
              <a:cs typeface="Segoe UI" panose="020B0502040204020203" pitchFamily="34" charset="0"/>
            </a:endParaRPr>
          </a:p>
          <a:p>
            <a:pPr lvl="0">
              <a:spcBef>
                <a:spcPct val="0"/>
              </a:spcBef>
              <a:spcAft>
                <a:spcPct val="0"/>
              </a:spcAft>
              <a:defRPr/>
            </a:pPr>
            <a:endParaRPr lang="en-US" sz="2400" dirty="0">
              <a:solidFill>
                <a:schemeClr val="tx1">
                  <a:lumMod val="75000"/>
                  <a:lumOff val="25000"/>
                </a:schemeClr>
              </a:solidFill>
              <a:latin typeface="Montserrat" panose="00000500000000000000" pitchFamily="2" charset="0"/>
              <a:cs typeface="Segoe UI" panose="020B0502040204020203" pitchFamily="34" charset="0"/>
            </a:endParaRPr>
          </a:p>
        </p:txBody>
      </p:sp>
      <p:sp>
        <p:nvSpPr>
          <p:cNvPr id="4" name="Rectangle 3">
            <a:extLst>
              <a:ext uri="{FF2B5EF4-FFF2-40B4-BE49-F238E27FC236}">
                <a16:creationId xmlns:a16="http://schemas.microsoft.com/office/drawing/2014/main" id="{6FF6263F-D0E9-E164-E0EB-9C4483F14C31}"/>
              </a:ext>
            </a:extLst>
          </p:cNvPr>
          <p:cNvSpPr/>
          <p:nvPr/>
        </p:nvSpPr>
        <p:spPr>
          <a:xfrm>
            <a:off x="-664087" y="-14068"/>
            <a:ext cx="1008185" cy="687206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3570" y="1945759"/>
            <a:ext cx="838200" cy="838200"/>
          </a:xfrm>
          <a:prstGeom prst="rect">
            <a:avLst/>
          </a:prstGeom>
        </p:spPr>
      </p:pic>
      <p:sp>
        <p:nvSpPr>
          <p:cNvPr id="6" name="Rectangle 5"/>
          <p:cNvSpPr/>
          <p:nvPr/>
        </p:nvSpPr>
        <p:spPr>
          <a:xfrm>
            <a:off x="8726097" y="3185097"/>
            <a:ext cx="3173044"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845" y="554218"/>
            <a:ext cx="7657886" cy="6303782"/>
          </a:xfrm>
          <a:prstGeom prst="rect">
            <a:avLst/>
          </a:prstGeom>
        </p:spPr>
      </p:pic>
    </p:spTree>
    <p:extLst>
      <p:ext uri="{BB962C8B-B14F-4D97-AF65-F5344CB8AC3E}">
        <p14:creationId xmlns:p14="http://schemas.microsoft.com/office/powerpoint/2010/main" val="12268637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1BE7594A-5723-B452-D3F3-567963D5313A}"/>
              </a:ext>
            </a:extLst>
          </p:cNvPr>
          <p:cNvSpPr txBox="1"/>
          <p:nvPr/>
        </p:nvSpPr>
        <p:spPr>
          <a:xfrm>
            <a:off x="74428" y="2683243"/>
            <a:ext cx="11865935" cy="3108543"/>
          </a:xfrm>
          <a:prstGeom prst="rect">
            <a:avLst/>
          </a:prstGeom>
          <a:solidFill>
            <a:schemeClr val="accent6">
              <a:lumMod val="20000"/>
              <a:lumOff val="80000"/>
            </a:schemeClr>
          </a:solidFill>
        </p:spPr>
        <p:txBody>
          <a:bodyPr wrap="square">
            <a:spAutoFit/>
          </a:bodyPr>
          <a:lstStyle/>
          <a:p>
            <a:pPr lvl="0"/>
            <a:r>
              <a:rPr lang="en-US" sz="3600" b="1" noProof="0" dirty="0" smtClean="0">
                <a:solidFill>
                  <a:srgbClr val="017042"/>
                </a:solidFill>
                <a:latin typeface="Montserrat" panose="00000500000000000000" pitchFamily="2" charset="0"/>
              </a:rPr>
              <a:t>M&amp;E Plan Format for WPS Management</a:t>
            </a:r>
          </a:p>
          <a:p>
            <a:pPr marL="342900" lvl="0" indent="-342900">
              <a:buFont typeface="Montserrat" panose="02000505000000020004" pitchFamily="2" charset="0"/>
              <a:buChar char="–"/>
            </a:pPr>
            <a:r>
              <a:rPr kumimoji="0" lang="en-US" sz="2000" b="0" i="0" u="none" strike="noStrike" kern="1200" cap="none" spc="0" normalizeH="0" baseline="0" noProof="0" dirty="0" smtClean="0">
                <a:ln>
                  <a:noFill/>
                </a:ln>
                <a:solidFill>
                  <a:srgbClr val="017042"/>
                </a:solidFill>
                <a:effectLst/>
                <a:uLnTx/>
                <a:uFillTx/>
                <a:latin typeface="Montserrat" panose="00000500000000000000" pitchFamily="2" charset="0"/>
                <a:ea typeface="+mn-ea"/>
                <a:cs typeface="+mn-cs"/>
              </a:rPr>
              <a:t>Introduction (Background and Objectives)</a:t>
            </a:r>
          </a:p>
          <a:p>
            <a:pPr marL="342900" lvl="0" indent="-342900">
              <a:buFont typeface="Montserrat" panose="02000505000000020004" pitchFamily="2" charset="0"/>
              <a:buChar char="–"/>
            </a:pPr>
            <a:r>
              <a:rPr lang="en-US" sz="2000" noProof="0" dirty="0" smtClean="0">
                <a:solidFill>
                  <a:srgbClr val="017042"/>
                </a:solidFill>
                <a:latin typeface="Montserrat" panose="00000500000000000000" pitchFamily="2" charset="0"/>
              </a:rPr>
              <a:t>M&amp;E Framework</a:t>
            </a:r>
          </a:p>
          <a:p>
            <a:pPr marL="342900" lvl="0" indent="-342900">
              <a:buFont typeface="Montserrat" panose="02000505000000020004" pitchFamily="2" charset="0"/>
              <a:buChar char="–"/>
            </a:pPr>
            <a:r>
              <a:rPr kumimoji="0" lang="en-US" sz="2000" b="0" i="0" u="none" strike="noStrike" kern="1200" cap="none" spc="0" normalizeH="0" baseline="0" dirty="0" smtClean="0">
                <a:ln>
                  <a:noFill/>
                </a:ln>
                <a:solidFill>
                  <a:srgbClr val="017042"/>
                </a:solidFill>
                <a:effectLst/>
                <a:uLnTx/>
                <a:uFillTx/>
                <a:latin typeface="Montserrat" panose="00000500000000000000" pitchFamily="2" charset="0"/>
                <a:ea typeface="+mn-ea"/>
                <a:cs typeface="+mn-cs"/>
              </a:rPr>
              <a:t>Data</a:t>
            </a:r>
            <a:r>
              <a:rPr kumimoji="0" lang="en-US" sz="2000" b="0" i="0" u="none" strike="noStrike" kern="1200" cap="none" spc="0" normalizeH="0" dirty="0" smtClean="0">
                <a:ln>
                  <a:noFill/>
                </a:ln>
                <a:solidFill>
                  <a:srgbClr val="017042"/>
                </a:solidFill>
                <a:effectLst/>
                <a:uLnTx/>
                <a:uFillTx/>
                <a:latin typeface="Montserrat" panose="00000500000000000000" pitchFamily="2" charset="0"/>
                <a:ea typeface="+mn-ea"/>
                <a:cs typeface="+mn-cs"/>
              </a:rPr>
              <a:t> Collection Methods and Tools</a:t>
            </a:r>
          </a:p>
          <a:p>
            <a:pPr marL="342900" lvl="0" indent="-342900">
              <a:buFont typeface="Montserrat" panose="02000505000000020004" pitchFamily="2" charset="0"/>
              <a:buChar char="–"/>
            </a:pPr>
            <a:r>
              <a:rPr lang="en-US" sz="2000" baseline="0" noProof="0" dirty="0" smtClean="0">
                <a:solidFill>
                  <a:srgbClr val="017042"/>
                </a:solidFill>
                <a:latin typeface="Montserrat" panose="00000500000000000000" pitchFamily="2" charset="0"/>
              </a:rPr>
              <a:t>Data</a:t>
            </a:r>
            <a:r>
              <a:rPr lang="en-US" sz="2000" noProof="0" dirty="0" smtClean="0">
                <a:solidFill>
                  <a:srgbClr val="017042"/>
                </a:solidFill>
                <a:latin typeface="Montserrat" panose="00000500000000000000" pitchFamily="2" charset="0"/>
              </a:rPr>
              <a:t> Analysis Plan</a:t>
            </a:r>
          </a:p>
          <a:p>
            <a:pPr marL="342900" lvl="0" indent="-342900">
              <a:buFont typeface="Montserrat" panose="02000505000000020004" pitchFamily="2" charset="0"/>
              <a:buChar char="–"/>
            </a:pPr>
            <a:r>
              <a:rPr kumimoji="0" lang="en-US" sz="2000" b="0" i="0" u="none" strike="noStrike" kern="1200" cap="none" spc="0" normalizeH="0" baseline="0" dirty="0" smtClean="0">
                <a:ln>
                  <a:noFill/>
                </a:ln>
                <a:solidFill>
                  <a:srgbClr val="017042"/>
                </a:solidFill>
                <a:effectLst/>
                <a:uLnTx/>
                <a:uFillTx/>
                <a:latin typeface="Montserrat" panose="00000500000000000000" pitchFamily="2" charset="0"/>
                <a:ea typeface="+mn-ea"/>
                <a:cs typeface="+mn-cs"/>
              </a:rPr>
              <a:t>Reporting</a:t>
            </a:r>
            <a:r>
              <a:rPr kumimoji="0" lang="en-US" sz="2000" b="0" i="0" u="none" strike="noStrike" kern="1200" cap="none" spc="0" normalizeH="0" dirty="0" smtClean="0">
                <a:ln>
                  <a:noFill/>
                </a:ln>
                <a:solidFill>
                  <a:srgbClr val="017042"/>
                </a:solidFill>
                <a:effectLst/>
                <a:uLnTx/>
                <a:uFillTx/>
                <a:latin typeface="Montserrat" panose="00000500000000000000" pitchFamily="2" charset="0"/>
                <a:ea typeface="+mn-ea"/>
                <a:cs typeface="+mn-cs"/>
              </a:rPr>
              <a:t> and Dissemination</a:t>
            </a:r>
          </a:p>
          <a:p>
            <a:pPr marL="342900" lvl="0" indent="-342900">
              <a:buFont typeface="Montserrat" panose="02000505000000020004" pitchFamily="2" charset="0"/>
              <a:buChar char="–"/>
            </a:pPr>
            <a:r>
              <a:rPr kumimoji="0" lang="en-US" sz="2000" b="0" i="0" u="none" strike="noStrike" kern="1200" cap="none" spc="0" normalizeH="0" baseline="0" noProof="0" dirty="0" smtClean="0">
                <a:ln>
                  <a:noFill/>
                </a:ln>
                <a:solidFill>
                  <a:srgbClr val="017042"/>
                </a:solidFill>
                <a:effectLst/>
                <a:uLnTx/>
                <a:uFillTx/>
                <a:latin typeface="Montserrat" panose="00000500000000000000" pitchFamily="2" charset="0"/>
                <a:ea typeface="+mn-ea"/>
                <a:cs typeface="+mn-cs"/>
              </a:rPr>
              <a:t>Roles and Responsibilities of Key Stakeholders</a:t>
            </a:r>
          </a:p>
          <a:p>
            <a:pPr marL="342900" lvl="0" indent="-342900">
              <a:buFont typeface="Montserrat" panose="02000505000000020004" pitchFamily="2" charset="0"/>
              <a:buChar char="–"/>
            </a:pPr>
            <a:r>
              <a:rPr lang="en-US" sz="2000" dirty="0" smtClean="0">
                <a:solidFill>
                  <a:srgbClr val="017042"/>
                </a:solidFill>
                <a:latin typeface="Montserrat" panose="00000500000000000000" pitchFamily="2" charset="0"/>
              </a:rPr>
              <a:t>Evaluation Plan</a:t>
            </a:r>
            <a:endParaRPr kumimoji="0" lang="en-US" sz="2000" b="0" i="0" u="none" strike="noStrike" kern="1200" cap="none" spc="0" normalizeH="0" baseline="0" noProof="0" dirty="0" smtClean="0">
              <a:ln>
                <a:noFill/>
              </a:ln>
              <a:solidFill>
                <a:srgbClr val="017042"/>
              </a:solidFill>
              <a:effectLst/>
              <a:uLnTx/>
              <a:uFillTx/>
              <a:latin typeface="Montserrat" panose="00000500000000000000" pitchFamily="2" charset="0"/>
              <a:ea typeface="+mn-ea"/>
              <a:cs typeface="+mn-cs"/>
            </a:endParaRPr>
          </a:p>
          <a:p>
            <a:pPr marL="342900" lvl="0" indent="-342900">
              <a:buFont typeface="Montserrat" panose="02000505000000020004" pitchFamily="2" charset="0"/>
              <a:buChar char="–"/>
            </a:pPr>
            <a:r>
              <a:rPr lang="en-US" sz="2000" dirty="0" smtClean="0">
                <a:solidFill>
                  <a:srgbClr val="017042"/>
                </a:solidFill>
                <a:latin typeface="Montserrat" panose="00000500000000000000" pitchFamily="2" charset="0"/>
              </a:rPr>
              <a:t>Budget for M&amp;E Plan</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7825" y="6121667"/>
            <a:ext cx="838200" cy="838200"/>
          </a:xfrm>
          <a:prstGeom prst="rect">
            <a:avLst/>
          </a:prstGeom>
        </p:spPr>
      </p:pic>
      <p:sp>
        <p:nvSpPr>
          <p:cNvPr id="7" name="Rectangle 6"/>
          <p:cNvSpPr/>
          <p:nvPr/>
        </p:nvSpPr>
        <p:spPr>
          <a:xfrm>
            <a:off x="2898396" y="6070315"/>
            <a:ext cx="3335266"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74731270"/>
              </p:ext>
            </p:extLst>
          </p:nvPr>
        </p:nvGraphicFramePr>
        <p:xfrm>
          <a:off x="0" y="813378"/>
          <a:ext cx="12067951" cy="1794616"/>
        </p:xfrm>
        <a:graphic>
          <a:graphicData uri="http://schemas.openxmlformats.org/drawingml/2006/table">
            <a:tbl>
              <a:tblPr firstRow="1" bandRow="1">
                <a:tableStyleId>{5C22544A-7EE6-4342-B048-85BDC9FD1C3A}</a:tableStyleId>
              </a:tblPr>
              <a:tblGrid>
                <a:gridCol w="1723993">
                  <a:extLst>
                    <a:ext uri="{9D8B030D-6E8A-4147-A177-3AD203B41FA5}">
                      <a16:colId xmlns:a16="http://schemas.microsoft.com/office/drawing/2014/main" val="20000"/>
                    </a:ext>
                  </a:extLst>
                </a:gridCol>
                <a:gridCol w="1723993">
                  <a:extLst>
                    <a:ext uri="{9D8B030D-6E8A-4147-A177-3AD203B41FA5}">
                      <a16:colId xmlns:a16="http://schemas.microsoft.com/office/drawing/2014/main" val="20001"/>
                    </a:ext>
                  </a:extLst>
                </a:gridCol>
                <a:gridCol w="1723993">
                  <a:extLst>
                    <a:ext uri="{9D8B030D-6E8A-4147-A177-3AD203B41FA5}">
                      <a16:colId xmlns:a16="http://schemas.microsoft.com/office/drawing/2014/main" val="20002"/>
                    </a:ext>
                  </a:extLst>
                </a:gridCol>
                <a:gridCol w="1723993">
                  <a:extLst>
                    <a:ext uri="{9D8B030D-6E8A-4147-A177-3AD203B41FA5}">
                      <a16:colId xmlns:a16="http://schemas.microsoft.com/office/drawing/2014/main" val="20003"/>
                    </a:ext>
                  </a:extLst>
                </a:gridCol>
                <a:gridCol w="1723993">
                  <a:extLst>
                    <a:ext uri="{9D8B030D-6E8A-4147-A177-3AD203B41FA5}">
                      <a16:colId xmlns:a16="http://schemas.microsoft.com/office/drawing/2014/main" val="20004"/>
                    </a:ext>
                  </a:extLst>
                </a:gridCol>
                <a:gridCol w="1723993">
                  <a:extLst>
                    <a:ext uri="{9D8B030D-6E8A-4147-A177-3AD203B41FA5}">
                      <a16:colId xmlns:a16="http://schemas.microsoft.com/office/drawing/2014/main" val="20005"/>
                    </a:ext>
                  </a:extLst>
                </a:gridCol>
                <a:gridCol w="1723993">
                  <a:extLst>
                    <a:ext uri="{9D8B030D-6E8A-4147-A177-3AD203B41FA5}">
                      <a16:colId xmlns:a16="http://schemas.microsoft.com/office/drawing/2014/main" val="20006"/>
                    </a:ext>
                  </a:extLst>
                </a:gridCol>
              </a:tblGrid>
              <a:tr h="448654">
                <a:tc>
                  <a:txBody>
                    <a:bodyPr/>
                    <a:lstStyle/>
                    <a:p>
                      <a:pPr algn="ctr"/>
                      <a:r>
                        <a:rPr lang="en-GB" dirty="0" smtClean="0"/>
                        <a:t>Objectives</a:t>
                      </a:r>
                      <a:endParaRPr lang="en-GB" dirty="0"/>
                    </a:p>
                  </a:txBody>
                  <a:tcPr/>
                </a:tc>
                <a:tc>
                  <a:txBody>
                    <a:bodyPr/>
                    <a:lstStyle/>
                    <a:p>
                      <a:pPr algn="ctr"/>
                      <a:r>
                        <a:rPr lang="en-GB" dirty="0" smtClean="0"/>
                        <a:t>Indicators</a:t>
                      </a:r>
                      <a:endParaRPr lang="en-GB" dirty="0"/>
                    </a:p>
                  </a:txBody>
                  <a:tcPr/>
                </a:tc>
                <a:tc>
                  <a:txBody>
                    <a:bodyPr/>
                    <a:lstStyle/>
                    <a:p>
                      <a:pPr algn="ctr"/>
                      <a:r>
                        <a:rPr lang="en-GB" dirty="0" smtClean="0"/>
                        <a:t>Definition</a:t>
                      </a:r>
                      <a:endParaRPr lang="en-GB" dirty="0"/>
                    </a:p>
                  </a:txBody>
                  <a:tcPr/>
                </a:tc>
                <a:tc>
                  <a:txBody>
                    <a:bodyPr/>
                    <a:lstStyle/>
                    <a:p>
                      <a:pPr algn="ctr"/>
                      <a:r>
                        <a:rPr lang="en-GB" dirty="0" smtClean="0"/>
                        <a:t>Targets</a:t>
                      </a:r>
                      <a:endParaRPr lang="en-GB" dirty="0"/>
                    </a:p>
                  </a:txBody>
                  <a:tcPr/>
                </a:tc>
                <a:tc>
                  <a:txBody>
                    <a:bodyPr/>
                    <a:lstStyle/>
                    <a:p>
                      <a:pPr algn="ctr"/>
                      <a:r>
                        <a:rPr lang="en-GB" dirty="0" smtClean="0"/>
                        <a:t>Data Source</a:t>
                      </a:r>
                      <a:endParaRPr lang="en-GB" dirty="0"/>
                    </a:p>
                  </a:txBody>
                  <a:tcPr/>
                </a:tc>
                <a:tc>
                  <a:txBody>
                    <a:bodyPr/>
                    <a:lstStyle/>
                    <a:p>
                      <a:pPr algn="ctr"/>
                      <a:r>
                        <a:rPr lang="en-GB" dirty="0" smtClean="0"/>
                        <a:t>Frequency</a:t>
                      </a:r>
                      <a:endParaRPr lang="en-GB" dirty="0"/>
                    </a:p>
                  </a:txBody>
                  <a:tcPr/>
                </a:tc>
                <a:tc>
                  <a:txBody>
                    <a:bodyPr/>
                    <a:lstStyle/>
                    <a:p>
                      <a:pPr algn="ctr"/>
                      <a:r>
                        <a:rPr lang="en-GB" dirty="0" smtClean="0"/>
                        <a:t>Assumption</a:t>
                      </a:r>
                      <a:endParaRPr lang="en-GB" dirty="0"/>
                    </a:p>
                  </a:txBody>
                  <a:tcPr/>
                </a:tc>
                <a:extLst>
                  <a:ext uri="{0D108BD9-81ED-4DB2-BD59-A6C34878D82A}">
                    <a16:rowId xmlns:a16="http://schemas.microsoft.com/office/drawing/2014/main" val="10000"/>
                  </a:ext>
                </a:extLst>
              </a:tr>
              <a:tr h="448654">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1"/>
                  </a:ext>
                </a:extLst>
              </a:tr>
              <a:tr h="448654">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2"/>
                  </a:ext>
                </a:extLst>
              </a:tr>
              <a:tr h="44865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0003"/>
                  </a:ext>
                </a:extLst>
              </a:tr>
            </a:tbl>
          </a:graphicData>
        </a:graphic>
      </p:graphicFrame>
      <p:grpSp>
        <p:nvGrpSpPr>
          <p:cNvPr id="9" name="Group 8">
            <a:extLst>
              <a:ext uri="{FF2B5EF4-FFF2-40B4-BE49-F238E27FC236}">
                <a16:creationId xmlns:a16="http://schemas.microsoft.com/office/drawing/2014/main" id="{1B151D3B-8EEE-2620-4AF6-DE8B338131CD}"/>
              </a:ext>
            </a:extLst>
          </p:cNvPr>
          <p:cNvGrpSpPr/>
          <p:nvPr/>
        </p:nvGrpSpPr>
        <p:grpSpPr>
          <a:xfrm>
            <a:off x="0" y="167046"/>
            <a:ext cx="12191999" cy="1652894"/>
            <a:chOff x="5868254" y="-558466"/>
            <a:chExt cx="9420711" cy="1652894"/>
          </a:xfrm>
        </p:grpSpPr>
        <p:sp>
          <p:nvSpPr>
            <p:cNvPr id="10" name="TextBox 9">
              <a:extLst>
                <a:ext uri="{FF2B5EF4-FFF2-40B4-BE49-F238E27FC236}">
                  <a16:creationId xmlns:a16="http://schemas.microsoft.com/office/drawing/2014/main" id="{1BE7594A-5723-B452-D3F3-567963D5313A}"/>
                </a:ext>
              </a:extLst>
            </p:cNvPr>
            <p:cNvSpPr txBox="1"/>
            <p:nvPr/>
          </p:nvSpPr>
          <p:spPr>
            <a:xfrm>
              <a:off x="6040391" y="-558466"/>
              <a:ext cx="9248574" cy="646331"/>
            </a:xfrm>
            <a:prstGeom prst="rect">
              <a:avLst/>
            </a:prstGeom>
            <a:solidFill>
              <a:schemeClr val="accent1">
                <a:lumMod val="40000"/>
                <a:lumOff val="60000"/>
              </a:schemeClr>
            </a:solidFill>
          </p:spPr>
          <p:txBody>
            <a:bodyPr wrap="square">
              <a:spAutoFit/>
            </a:bodyPr>
            <a:lstStyle/>
            <a:p>
              <a:pPr lvl="0"/>
              <a:r>
                <a:rPr lang="en-US" sz="3600" b="1" dirty="0" smtClean="0">
                  <a:solidFill>
                    <a:srgbClr val="017042"/>
                  </a:solidFill>
                  <a:latin typeface="Montserrat" panose="00000500000000000000" pitchFamily="2" charset="0"/>
                </a:rPr>
                <a:t>M&amp;E Framework for WPS Management </a:t>
              </a:r>
              <a:endParaRPr kumimoji="0" lang="en-US" sz="3600" b="0" i="0" u="none" strike="noStrike" kern="1200" cap="none" spc="0" normalizeH="0" baseline="0" noProof="0" dirty="0">
                <a:ln>
                  <a:noFill/>
                </a:ln>
                <a:solidFill>
                  <a:srgbClr val="017042"/>
                </a:solidFill>
                <a:effectLst/>
                <a:uLnTx/>
                <a:uFillTx/>
                <a:latin typeface="Montserrat" panose="00000500000000000000" pitchFamily="2" charset="0"/>
                <a:ea typeface="+mn-ea"/>
                <a:cs typeface="+mn-cs"/>
              </a:endParaRPr>
            </a:p>
          </p:txBody>
        </p:sp>
        <p:sp>
          <p:nvSpPr>
            <p:cNvPr id="11" name="TextBox 10">
              <a:extLst>
                <a:ext uri="{FF2B5EF4-FFF2-40B4-BE49-F238E27FC236}">
                  <a16:creationId xmlns:a16="http://schemas.microsoft.com/office/drawing/2014/main" id="{26E7882B-B29A-2A72-71CD-6C8E3C74AFD4}"/>
                </a:ext>
              </a:extLst>
            </p:cNvPr>
            <p:cNvSpPr txBox="1"/>
            <p:nvPr/>
          </p:nvSpPr>
          <p:spPr>
            <a:xfrm>
              <a:off x="5868254" y="551522"/>
              <a:ext cx="9420711" cy="542906"/>
            </a:xfrm>
            <a:prstGeom prst="rect">
              <a:avLst/>
            </a:prstGeom>
            <a:noFill/>
          </p:spPr>
          <p:txBody>
            <a:bodyPr wrap="square">
              <a:spAutoFit/>
            </a:bodyPr>
            <a:lstStyle/>
            <a:p>
              <a:pPr lvl="0" algn="just" eaLnBrk="0" fontAlgn="base" hangingPunct="0">
                <a:lnSpc>
                  <a:spcPct val="150000"/>
                </a:lnSpc>
                <a:spcBef>
                  <a:spcPct val="0"/>
                </a:spcBef>
                <a:spcAft>
                  <a:spcPct val="0"/>
                </a:spcAft>
              </a:pPr>
              <a:endParaRPr lang="en-US" sz="2200" dirty="0">
                <a:solidFill>
                  <a:srgbClr val="C00000"/>
                </a:solidFill>
                <a:latin typeface="Montserrat" panose="00000500000000000000" pitchFamily="2" charset="0"/>
              </a:endParaRPr>
            </a:p>
          </p:txBody>
        </p:sp>
      </p:grpSp>
    </p:spTree>
    <p:extLst>
      <p:ext uri="{BB962C8B-B14F-4D97-AF65-F5344CB8AC3E}">
        <p14:creationId xmlns:p14="http://schemas.microsoft.com/office/powerpoint/2010/main" val="31621539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5F802-0631-1856-EE39-59A4E9BF4819}"/>
              </a:ext>
            </a:extLst>
          </p:cNvPr>
          <p:cNvSpPr/>
          <p:nvPr/>
        </p:nvSpPr>
        <p:spPr>
          <a:xfrm flipH="1">
            <a:off x="10747716" y="1"/>
            <a:ext cx="144428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1B151D3B-8EEE-2620-4AF6-DE8B338131CD}"/>
              </a:ext>
            </a:extLst>
          </p:cNvPr>
          <p:cNvGrpSpPr/>
          <p:nvPr/>
        </p:nvGrpSpPr>
        <p:grpSpPr>
          <a:xfrm>
            <a:off x="267289" y="225084"/>
            <a:ext cx="10353821" cy="6624194"/>
            <a:chOff x="5868254" y="-348028"/>
            <a:chExt cx="9420711" cy="6624194"/>
          </a:xfrm>
        </p:grpSpPr>
        <p:sp>
          <p:nvSpPr>
            <p:cNvPr id="18" name="TextBox 17">
              <a:extLst>
                <a:ext uri="{FF2B5EF4-FFF2-40B4-BE49-F238E27FC236}">
                  <a16:creationId xmlns:a16="http://schemas.microsoft.com/office/drawing/2014/main" id="{1BE7594A-5723-B452-D3F3-567963D5313A}"/>
                </a:ext>
              </a:extLst>
            </p:cNvPr>
            <p:cNvSpPr txBox="1"/>
            <p:nvPr/>
          </p:nvSpPr>
          <p:spPr>
            <a:xfrm>
              <a:off x="5992019" y="-348028"/>
              <a:ext cx="8824213" cy="646331"/>
            </a:xfrm>
            <a:prstGeom prst="rect">
              <a:avLst/>
            </a:prstGeom>
            <a:noFill/>
          </p:spPr>
          <p:txBody>
            <a:bodyPr wrap="square">
              <a:spAutoFit/>
            </a:bodyPr>
            <a:lstStyle/>
            <a:p>
              <a:pPr lvl="0"/>
              <a:r>
                <a:rPr lang="en-US" sz="3600" b="1" dirty="0">
                  <a:solidFill>
                    <a:srgbClr val="017042"/>
                  </a:solidFill>
                  <a:latin typeface="Montserrat" panose="00000500000000000000" pitchFamily="2" charset="0"/>
                </a:rPr>
                <a:t>6</a:t>
              </a:r>
              <a:r>
                <a:rPr lang="en-US" sz="3600" b="1" dirty="0" smtClean="0">
                  <a:solidFill>
                    <a:srgbClr val="017042"/>
                  </a:solidFill>
                  <a:latin typeface="Montserrat" panose="00000500000000000000" pitchFamily="2" charset="0"/>
                </a:rPr>
                <a:t>.0</a:t>
              </a:r>
              <a:r>
                <a:rPr lang="en-US" sz="3600" b="1" dirty="0">
                  <a:solidFill>
                    <a:srgbClr val="017042"/>
                  </a:solidFill>
                  <a:latin typeface="Montserrat" panose="00000500000000000000" pitchFamily="2" charset="0"/>
                </a:rPr>
                <a:t>. Welcome note for Q &amp; A Session</a:t>
              </a:r>
              <a:endParaRPr kumimoji="0" lang="en-US" sz="3600" b="0" i="0" u="none" strike="noStrike" kern="1200" cap="none" spc="0" normalizeH="0" baseline="0" noProof="0" dirty="0">
                <a:ln>
                  <a:noFill/>
                </a:ln>
                <a:solidFill>
                  <a:srgbClr val="017042"/>
                </a:solidFill>
                <a:effectLst/>
                <a:uLnTx/>
                <a:uFillTx/>
                <a:latin typeface="Montserrat" panose="00000500000000000000" pitchFamily="2" charset="0"/>
                <a:ea typeface="+mn-ea"/>
                <a:cs typeface="+mn-cs"/>
              </a:endParaRPr>
            </a:p>
          </p:txBody>
        </p:sp>
        <p:sp>
          <p:nvSpPr>
            <p:cNvPr id="19" name="TextBox 18">
              <a:extLst>
                <a:ext uri="{FF2B5EF4-FFF2-40B4-BE49-F238E27FC236}">
                  <a16:creationId xmlns:a16="http://schemas.microsoft.com/office/drawing/2014/main" id="{26E7882B-B29A-2A72-71CD-6C8E3C74AFD4}"/>
                </a:ext>
              </a:extLst>
            </p:cNvPr>
            <p:cNvSpPr txBox="1"/>
            <p:nvPr/>
          </p:nvSpPr>
          <p:spPr>
            <a:xfrm>
              <a:off x="5868254" y="551522"/>
              <a:ext cx="9420711" cy="5724644"/>
            </a:xfrm>
            <a:prstGeom prst="rect">
              <a:avLst/>
            </a:prstGeom>
            <a:noFill/>
          </p:spPr>
          <p:txBody>
            <a:bodyPr wrap="square">
              <a:spAutoFit/>
            </a:bodyPr>
            <a:lstStyle/>
            <a:p>
              <a:pPr marL="342900" indent="-342900" algn="just" eaLnBrk="0" fontAlgn="base" hangingPunct="0">
                <a:lnSpc>
                  <a:spcPct val="150000"/>
                </a:lnSpc>
                <a:spcBef>
                  <a:spcPct val="0"/>
                </a:spcBef>
                <a:spcAft>
                  <a:spcPct val="0"/>
                </a:spcAft>
                <a:buFont typeface="Calibri" panose="020F0502020204030204" pitchFamily="34" charset="0"/>
                <a:buChar char="●"/>
              </a:pPr>
              <a:r>
                <a:rPr lang="en-US" sz="2000" b="1" dirty="0" smtClean="0">
                  <a:solidFill>
                    <a:srgbClr val="0070C0"/>
                  </a:solidFill>
                  <a:latin typeface="Montserrat" panose="00000500000000000000" pitchFamily="2" charset="0"/>
                </a:rPr>
                <a:t>Is there WPS at your workplace and how big the problem is..............?</a:t>
              </a:r>
              <a:endParaRPr lang="en-US" sz="2000" b="1" dirty="0">
                <a:solidFill>
                  <a:srgbClr val="0070C0"/>
                </a:solidFill>
                <a:latin typeface="Montserrat" panose="00000500000000000000" pitchFamily="2" charset="0"/>
              </a:endParaRPr>
            </a:p>
            <a:p>
              <a:pPr marL="342900" lvl="0" indent="-342900" algn="just" eaLnBrk="0" fontAlgn="base" hangingPunct="0">
                <a:lnSpc>
                  <a:spcPct val="150000"/>
                </a:lnSpc>
                <a:spcBef>
                  <a:spcPct val="0"/>
                </a:spcBef>
                <a:spcAft>
                  <a:spcPct val="0"/>
                </a:spcAft>
                <a:buFont typeface="Wingdings" panose="05000000000000000000" pitchFamily="2" charset="2"/>
                <a:buChar char="Ø"/>
              </a:pPr>
              <a:r>
                <a:rPr lang="en-US" sz="2000" dirty="0" smtClean="0">
                  <a:solidFill>
                    <a:srgbClr val="C00000"/>
                  </a:solidFill>
                  <a:latin typeface="Montserrat" panose="00000500000000000000" pitchFamily="2" charset="0"/>
                </a:rPr>
                <a:t>WPS Assessmen</a:t>
              </a:r>
              <a:r>
                <a:rPr lang="en-US" sz="2000" dirty="0">
                  <a:solidFill>
                    <a:srgbClr val="C00000"/>
                  </a:solidFill>
                  <a:latin typeface="Montserrat" panose="00000500000000000000" pitchFamily="2" charset="0"/>
                </a:rPr>
                <a:t>t</a:t>
              </a:r>
            </a:p>
            <a:p>
              <a:pPr marL="342900" lvl="0" indent="-342900" algn="just" eaLnBrk="0" fontAlgn="base" hangingPunct="0">
                <a:lnSpc>
                  <a:spcPct val="150000"/>
                </a:lnSpc>
                <a:spcBef>
                  <a:spcPct val="0"/>
                </a:spcBef>
                <a:spcAft>
                  <a:spcPct val="0"/>
                </a:spcAft>
                <a:buFont typeface="Wingdings" panose="05000000000000000000" pitchFamily="2" charset="2"/>
                <a:buChar char="Ø"/>
              </a:pPr>
              <a:r>
                <a:rPr lang="en-US" sz="2000" dirty="0" smtClean="0">
                  <a:solidFill>
                    <a:srgbClr val="C00000"/>
                  </a:solidFill>
                  <a:latin typeface="Montserrat" panose="00000500000000000000" pitchFamily="2" charset="0"/>
                </a:rPr>
                <a:t>Diagnosis, prioritize and response plan development</a:t>
              </a:r>
              <a:endParaRPr lang="en-US" sz="2000" dirty="0">
                <a:solidFill>
                  <a:srgbClr val="C00000"/>
                </a:solidFill>
                <a:latin typeface="Montserrat" panose="00000500000000000000" pitchFamily="2" charset="0"/>
              </a:endParaRPr>
            </a:p>
            <a:p>
              <a:pPr marL="342900" lvl="0" indent="-342900" algn="just" eaLnBrk="0" fontAlgn="base" hangingPunct="0">
                <a:lnSpc>
                  <a:spcPct val="150000"/>
                </a:lnSpc>
                <a:spcBef>
                  <a:spcPct val="0"/>
                </a:spcBef>
                <a:spcAft>
                  <a:spcPct val="0"/>
                </a:spcAft>
                <a:buFont typeface="Calibri" panose="020F0502020204030204" pitchFamily="34" charset="0"/>
                <a:buChar char="●"/>
              </a:pPr>
              <a:r>
                <a:rPr lang="en-US" sz="2000" b="1" dirty="0">
                  <a:solidFill>
                    <a:srgbClr val="0070C0"/>
                  </a:solidFill>
                  <a:latin typeface="Montserrat" panose="00000500000000000000" pitchFamily="2" charset="0"/>
                </a:rPr>
                <a:t>Are there </a:t>
              </a:r>
              <a:r>
                <a:rPr lang="en-US" sz="2000" b="1" dirty="0" smtClean="0">
                  <a:solidFill>
                    <a:srgbClr val="0070C0"/>
                  </a:solidFill>
                  <a:latin typeface="Montserrat" panose="00000500000000000000" pitchFamily="2" charset="0"/>
                </a:rPr>
                <a:t>any set intervention program to address Stress and burnout in your workplace......?</a:t>
              </a:r>
              <a:endParaRPr lang="en-US" sz="2000" b="1" dirty="0">
                <a:solidFill>
                  <a:srgbClr val="0070C0"/>
                </a:solidFill>
                <a:latin typeface="Montserrat" panose="00000500000000000000" pitchFamily="2" charset="0"/>
              </a:endParaRPr>
            </a:p>
            <a:p>
              <a:pPr marL="342900" lvl="0" indent="-342900" algn="just" eaLnBrk="0" fontAlgn="base" hangingPunct="0">
                <a:lnSpc>
                  <a:spcPct val="150000"/>
                </a:lnSpc>
                <a:spcBef>
                  <a:spcPct val="0"/>
                </a:spcBef>
                <a:spcAft>
                  <a:spcPct val="0"/>
                </a:spcAft>
                <a:buFont typeface="Wingdings" panose="05000000000000000000" pitchFamily="2" charset="2"/>
                <a:buChar char="Ø"/>
              </a:pPr>
              <a:r>
                <a:rPr lang="en-US" sz="2000" dirty="0" smtClean="0">
                  <a:solidFill>
                    <a:srgbClr val="C00000"/>
                  </a:solidFill>
                  <a:latin typeface="Montserrat" panose="00000500000000000000" pitchFamily="2" charset="0"/>
                </a:rPr>
                <a:t>Evidence based intervention; Opportunity for Innovation and Development</a:t>
              </a:r>
              <a:endParaRPr lang="en-US" sz="2000" dirty="0">
                <a:solidFill>
                  <a:srgbClr val="C00000"/>
                </a:solidFill>
                <a:latin typeface="Montserrat" panose="00000500000000000000" pitchFamily="2" charset="0"/>
              </a:endParaRPr>
            </a:p>
            <a:p>
              <a:pPr marL="342900" lvl="0" indent="-342900" algn="just" eaLnBrk="0" fontAlgn="base" hangingPunct="0">
                <a:lnSpc>
                  <a:spcPct val="150000"/>
                </a:lnSpc>
                <a:spcBef>
                  <a:spcPct val="0"/>
                </a:spcBef>
                <a:spcAft>
                  <a:spcPct val="0"/>
                </a:spcAft>
                <a:buFont typeface="Wingdings" panose="05000000000000000000" pitchFamily="2" charset="2"/>
                <a:buChar char="Ø"/>
              </a:pPr>
              <a:r>
                <a:rPr lang="en-US" sz="2000" dirty="0" smtClean="0">
                  <a:solidFill>
                    <a:srgbClr val="C00000"/>
                  </a:solidFill>
                  <a:latin typeface="Montserrat" panose="00000500000000000000" pitchFamily="2" charset="0"/>
                </a:rPr>
                <a:t>Share with us your set intervention </a:t>
              </a:r>
              <a:endParaRPr lang="en-US" sz="2000" dirty="0">
                <a:solidFill>
                  <a:srgbClr val="C00000"/>
                </a:solidFill>
                <a:latin typeface="Montserrat" panose="00000500000000000000" pitchFamily="2" charset="0"/>
              </a:endParaRPr>
            </a:p>
            <a:p>
              <a:pPr marL="342900" lvl="0" indent="-342900" algn="just" eaLnBrk="0" fontAlgn="base" hangingPunct="0">
                <a:lnSpc>
                  <a:spcPct val="150000"/>
                </a:lnSpc>
                <a:spcBef>
                  <a:spcPct val="0"/>
                </a:spcBef>
                <a:spcAft>
                  <a:spcPct val="0"/>
                </a:spcAft>
                <a:buFont typeface="Calibri" panose="020F0502020204030204" pitchFamily="34" charset="0"/>
                <a:buChar char="●"/>
              </a:pPr>
              <a:r>
                <a:rPr lang="en-US" sz="2000" b="1" dirty="0" smtClean="0">
                  <a:solidFill>
                    <a:srgbClr val="0070C0"/>
                  </a:solidFill>
                  <a:latin typeface="Montserrat" panose="00000500000000000000" pitchFamily="2" charset="0"/>
                </a:rPr>
                <a:t>What is your WPS status?...No stress, Moderate stress or Severe Stress?</a:t>
              </a:r>
              <a:endParaRPr lang="en-US" sz="2000" b="1" dirty="0">
                <a:solidFill>
                  <a:srgbClr val="0070C0"/>
                </a:solidFill>
                <a:latin typeface="Montserrat" panose="00000500000000000000" pitchFamily="2" charset="0"/>
              </a:endParaRPr>
            </a:p>
            <a:p>
              <a:pPr marL="342900" lvl="0" indent="-342900" algn="just" eaLnBrk="0" fontAlgn="base" hangingPunct="0">
                <a:lnSpc>
                  <a:spcPct val="150000"/>
                </a:lnSpc>
                <a:spcBef>
                  <a:spcPct val="0"/>
                </a:spcBef>
                <a:spcAft>
                  <a:spcPct val="0"/>
                </a:spcAft>
                <a:buFont typeface="Wingdings" panose="05000000000000000000" pitchFamily="2" charset="2"/>
                <a:buChar char="Ø"/>
              </a:pPr>
              <a:r>
                <a:rPr lang="en-US" sz="2000" dirty="0" smtClean="0">
                  <a:solidFill>
                    <a:srgbClr val="C00000"/>
                  </a:solidFill>
                  <a:latin typeface="Montserrat" panose="00000500000000000000" pitchFamily="2" charset="0"/>
                </a:rPr>
                <a:t>Perform self- WPS Assessment and set strategies</a:t>
              </a:r>
            </a:p>
            <a:p>
              <a:pPr marL="342900" lvl="0" indent="-342900" algn="just" eaLnBrk="0" fontAlgn="base" hangingPunct="0">
                <a:lnSpc>
                  <a:spcPct val="150000"/>
                </a:lnSpc>
                <a:spcBef>
                  <a:spcPct val="0"/>
                </a:spcBef>
                <a:spcAft>
                  <a:spcPct val="0"/>
                </a:spcAft>
                <a:buFont typeface="Wingdings" panose="05000000000000000000" pitchFamily="2" charset="2"/>
                <a:buChar char="Ø"/>
              </a:pPr>
              <a:r>
                <a:rPr lang="en-US" sz="2000" dirty="0" smtClean="0">
                  <a:solidFill>
                    <a:srgbClr val="C00000"/>
                  </a:solidFill>
                  <a:latin typeface="Montserrat" panose="00000500000000000000" pitchFamily="2" charset="0"/>
                </a:rPr>
                <a:t>What are you doing to address Work-Life Balance?</a:t>
              </a:r>
              <a:endParaRPr lang="en-US" sz="2000" dirty="0">
                <a:solidFill>
                  <a:srgbClr val="C00000"/>
                </a:solidFill>
                <a:latin typeface="Montserrat" panose="00000500000000000000" pitchFamily="2" charset="0"/>
              </a:endParaRPr>
            </a:p>
            <a:p>
              <a:pPr lvl="0" algn="just" eaLnBrk="0" fontAlgn="base" hangingPunct="0">
                <a:lnSpc>
                  <a:spcPct val="150000"/>
                </a:lnSpc>
                <a:spcBef>
                  <a:spcPct val="0"/>
                </a:spcBef>
                <a:spcAft>
                  <a:spcPct val="0"/>
                </a:spcAft>
              </a:pPr>
              <a:endParaRPr lang="en-US" sz="2200" dirty="0">
                <a:solidFill>
                  <a:srgbClr val="C00000"/>
                </a:solidFill>
                <a:latin typeface="Montserrat" panose="00000500000000000000" pitchFamily="2" charset="0"/>
              </a:endParaRPr>
            </a:p>
            <a:p>
              <a:pPr marL="342900" lvl="0" indent="-342900" algn="just" eaLnBrk="0" fontAlgn="base" hangingPunct="0">
                <a:lnSpc>
                  <a:spcPct val="150000"/>
                </a:lnSpc>
                <a:spcBef>
                  <a:spcPct val="0"/>
                </a:spcBef>
                <a:spcAft>
                  <a:spcPct val="0"/>
                </a:spcAft>
                <a:buFont typeface="Wingdings" panose="05000000000000000000" pitchFamily="2" charset="2"/>
                <a:buChar char="Ø"/>
              </a:pPr>
              <a:endParaRPr lang="en-US" sz="2200" dirty="0">
                <a:solidFill>
                  <a:prstClr val="black"/>
                </a:solidFill>
                <a:latin typeface="Montserrat" panose="00000500000000000000" pitchFamily="2" charset="0"/>
              </a:endParaRPr>
            </a:p>
          </p:txBody>
        </p:sp>
      </p:gr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8616" y="129149"/>
            <a:ext cx="838200" cy="838200"/>
          </a:xfrm>
          <a:prstGeom prst="rect">
            <a:avLst/>
          </a:prstGeom>
        </p:spPr>
      </p:pic>
      <p:sp>
        <p:nvSpPr>
          <p:cNvPr id="7" name="Rectangle 6"/>
          <p:cNvSpPr/>
          <p:nvPr/>
        </p:nvSpPr>
        <p:spPr>
          <a:xfrm>
            <a:off x="2898396" y="6070315"/>
            <a:ext cx="3335266"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spTree>
    <p:extLst>
      <p:ext uri="{BB962C8B-B14F-4D97-AF65-F5344CB8AC3E}">
        <p14:creationId xmlns:p14="http://schemas.microsoft.com/office/powerpoint/2010/main" val="21701097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FF6263F-D0E9-E164-E0EB-9C4483F14C31}"/>
              </a:ext>
            </a:extLst>
          </p:cNvPr>
          <p:cNvSpPr/>
          <p:nvPr/>
        </p:nvSpPr>
        <p:spPr>
          <a:xfrm>
            <a:off x="0" y="0"/>
            <a:ext cx="1008185"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48395158-D23B-EEDC-7AE1-8FAF546E8141}"/>
              </a:ext>
            </a:extLst>
          </p:cNvPr>
          <p:cNvGrpSpPr/>
          <p:nvPr/>
        </p:nvGrpSpPr>
        <p:grpSpPr>
          <a:xfrm>
            <a:off x="1223889" y="464236"/>
            <a:ext cx="10789919" cy="6454370"/>
            <a:chOff x="1223889" y="319519"/>
            <a:chExt cx="10789919" cy="6067360"/>
          </a:xfrm>
        </p:grpSpPr>
        <p:sp>
          <p:nvSpPr>
            <p:cNvPr id="7" name="TextBox 6">
              <a:extLst>
                <a:ext uri="{FF2B5EF4-FFF2-40B4-BE49-F238E27FC236}">
                  <a16:creationId xmlns:a16="http://schemas.microsoft.com/office/drawing/2014/main" id="{F75DA2FB-07B2-A1CD-66C2-569350E9089E}"/>
                </a:ext>
              </a:extLst>
            </p:cNvPr>
            <p:cNvSpPr txBox="1"/>
            <p:nvPr/>
          </p:nvSpPr>
          <p:spPr>
            <a:xfrm>
              <a:off x="1223889" y="319519"/>
              <a:ext cx="10789919" cy="475493"/>
            </a:xfrm>
            <a:prstGeom prst="rect">
              <a:avLst/>
            </a:prstGeom>
            <a:noFill/>
          </p:spPr>
          <p:txBody>
            <a:bodyPr wrap="square">
              <a:spAutoFit/>
            </a:bodyPr>
            <a:lstStyle/>
            <a:p>
              <a:pPr lvl="0"/>
              <a:r>
                <a:rPr lang="en-US" sz="3200" b="1" dirty="0" smtClean="0">
                  <a:solidFill>
                    <a:srgbClr val="017042"/>
                  </a:solidFill>
                  <a:latin typeface="Montserrat" panose="00000500000000000000" pitchFamily="2" charset="0"/>
                </a:rPr>
                <a:t>References</a:t>
              </a:r>
              <a:endParaRPr kumimoji="0" lang="en-US" sz="3200" b="1" i="0" u="none" strike="noStrike" kern="1200" cap="none" spc="0" normalizeH="0" baseline="0" noProof="0" dirty="0">
                <a:ln>
                  <a:noFill/>
                </a:ln>
                <a:solidFill>
                  <a:srgbClr val="017042"/>
                </a:solidFill>
                <a:effectLst/>
                <a:uLnTx/>
                <a:uFillTx/>
                <a:latin typeface="Montserrat" panose="00000500000000000000" pitchFamily="2" charset="0"/>
                <a:ea typeface="+mn-ea"/>
                <a:cs typeface="+mn-cs"/>
              </a:endParaRPr>
            </a:p>
          </p:txBody>
        </p:sp>
        <p:sp>
          <p:nvSpPr>
            <p:cNvPr id="9" name="TextBox 8">
              <a:extLst>
                <a:ext uri="{FF2B5EF4-FFF2-40B4-BE49-F238E27FC236}">
                  <a16:creationId xmlns:a16="http://schemas.microsoft.com/office/drawing/2014/main" id="{C6A3B3F1-DFA2-0622-EB0C-A758828C5DEB}"/>
                </a:ext>
              </a:extLst>
            </p:cNvPr>
            <p:cNvSpPr txBox="1"/>
            <p:nvPr/>
          </p:nvSpPr>
          <p:spPr>
            <a:xfrm>
              <a:off x="1223889" y="1145870"/>
              <a:ext cx="10789919" cy="5241009"/>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GB" sz="2000" dirty="0"/>
                <a:t>Cohen, S., </a:t>
              </a:r>
              <a:r>
                <a:rPr lang="en-GB" sz="2000" dirty="0" err="1"/>
                <a:t>Kamarck</a:t>
              </a:r>
              <a:r>
                <a:rPr lang="en-GB" sz="2000" dirty="0"/>
                <a:t>, T., &amp; Mermelstein, R. (1983). A global measure of perceived stress. </a:t>
              </a:r>
              <a:r>
                <a:rPr lang="en-GB" sz="2000" i="1" dirty="0"/>
                <a:t>Journal of Health and Social </a:t>
              </a:r>
              <a:r>
                <a:rPr lang="en-GB" sz="2000" i="1" dirty="0" err="1"/>
                <a:t>Behavior</a:t>
              </a:r>
              <a:r>
                <a:rPr lang="en-GB" sz="2000" dirty="0"/>
                <a:t>, 24(4), 385-396</a:t>
              </a:r>
              <a:r>
                <a:rPr lang="en-GB" sz="2000" dirty="0" smtClean="0"/>
                <a:t>.</a:t>
              </a:r>
            </a:p>
            <a:p>
              <a:pPr marL="342900" indent="-342900" algn="just">
                <a:lnSpc>
                  <a:spcPct val="150000"/>
                </a:lnSpc>
                <a:buFont typeface="Arial" panose="020B0604020202020204" pitchFamily="34" charset="0"/>
                <a:buChar char="•"/>
              </a:pPr>
              <a:r>
                <a:rPr lang="en-GB" sz="2000" dirty="0" smtClean="0"/>
                <a:t>Cooper</a:t>
              </a:r>
              <a:r>
                <a:rPr lang="en-GB" sz="2000" dirty="0"/>
                <a:t>, C. L., Dewe, P. J., &amp; O'Driscoll, M. P. (2001). </a:t>
              </a:r>
              <a:r>
                <a:rPr lang="en-GB" sz="2000" i="1" dirty="0"/>
                <a:t>Organizational stress: A review and critique of theory, research, and applications</a:t>
              </a:r>
              <a:r>
                <a:rPr lang="en-GB" sz="2000" dirty="0"/>
                <a:t>. SAGE </a:t>
              </a:r>
              <a:r>
                <a:rPr lang="en-GB" sz="2000" dirty="0" smtClean="0"/>
                <a:t>Publications</a:t>
              </a:r>
              <a:endParaRPr lang="en-GB" sz="2000"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GB" sz="2000" dirty="0" smtClean="0">
                  <a:latin typeface="Arial" panose="020B0604020202020204" pitchFamily="34" charset="0"/>
                  <a:cs typeface="Arial" panose="020B0604020202020204" pitchFamily="34" charset="0"/>
                </a:rPr>
                <a:t>Lazarus</a:t>
              </a:r>
              <a:r>
                <a:rPr lang="en-GB" sz="2000" dirty="0">
                  <a:latin typeface="Arial" panose="020B0604020202020204" pitchFamily="34" charset="0"/>
                  <a:cs typeface="Arial" panose="020B0604020202020204" pitchFamily="34" charset="0"/>
                </a:rPr>
                <a:t>, R. S., &amp; Folkman, S. (1984). </a:t>
              </a:r>
              <a:r>
                <a:rPr lang="en-GB" sz="2000" i="1" dirty="0">
                  <a:latin typeface="Arial" panose="020B0604020202020204" pitchFamily="34" charset="0"/>
                  <a:cs typeface="Arial" panose="020B0604020202020204" pitchFamily="34" charset="0"/>
                </a:rPr>
                <a:t>Stress, appraisal, and coping</a:t>
              </a:r>
              <a:r>
                <a:rPr lang="en-GB" sz="2000" dirty="0">
                  <a:latin typeface="Arial" panose="020B0604020202020204" pitchFamily="34" charset="0"/>
                  <a:cs typeface="Arial" panose="020B0604020202020204" pitchFamily="34" charset="0"/>
                </a:rPr>
                <a:t>. Springer Publishing Company</a:t>
              </a:r>
              <a:r>
                <a:rPr lang="en-US" sz="2000" dirty="0" smtClean="0">
                  <a:solidFill>
                    <a:prstClr val="black">
                      <a:lumMod val="75000"/>
                      <a:lumOff val="25000"/>
                    </a:prstClr>
                  </a:solidFill>
                  <a:latin typeface="Arial" panose="020B0604020202020204" pitchFamily="34" charset="0"/>
                  <a:cs typeface="Arial" panose="020B0604020202020204" pitchFamily="34" charset="0"/>
                </a:rPr>
                <a:t>Cross. (1981). </a:t>
              </a:r>
              <a:endParaRPr lang="en-US" sz="2000" dirty="0">
                <a:solidFill>
                  <a:prstClr val="black">
                    <a:lumMod val="75000"/>
                    <a:lumOff val="25000"/>
                  </a:prstClr>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GB" sz="2000" dirty="0" err="1" smtClean="0"/>
                <a:t>Michie</a:t>
              </a:r>
              <a:r>
                <a:rPr lang="en-GB" sz="2000" dirty="0"/>
                <a:t>, S. (2002). Causes and management of stress at work. </a:t>
              </a:r>
              <a:r>
                <a:rPr lang="en-GB" sz="2000" i="1" dirty="0"/>
                <a:t>Occupational and Environmental Medicine</a:t>
              </a:r>
              <a:r>
                <a:rPr lang="en-GB" sz="2000" dirty="0"/>
                <a:t>, 59(1), 67-72</a:t>
              </a:r>
              <a:r>
                <a:rPr lang="en-GB" sz="2000" dirty="0" smtClean="0"/>
                <a:t>.</a:t>
              </a:r>
            </a:p>
            <a:p>
              <a:pPr marL="342900" indent="-342900" algn="just">
                <a:lnSpc>
                  <a:spcPct val="150000"/>
                </a:lnSpc>
                <a:buFont typeface="Arial" panose="020B0604020202020204" pitchFamily="34" charset="0"/>
                <a:buChar char="•"/>
              </a:pPr>
              <a:r>
                <a:rPr lang="en-GB" sz="2000" b="1" dirty="0"/>
                <a:t>Quick, J. C., &amp; Henderson, D. F.</a:t>
              </a:r>
              <a:r>
                <a:rPr lang="en-GB" sz="2000" dirty="0"/>
                <a:t> (2016). </a:t>
              </a:r>
              <a:r>
                <a:rPr lang="en-GB" sz="2000" i="1" dirty="0"/>
                <a:t>Occupational Stress: Preventing Suffering, Enhancing Wellbeing</a:t>
              </a:r>
              <a:r>
                <a:rPr lang="en-GB" sz="2000" dirty="0"/>
                <a:t>. </a:t>
              </a:r>
              <a:r>
                <a:rPr lang="en-GB" sz="2000" i="1" dirty="0"/>
                <a:t>International Journal of Environmental Research and Public Health</a:t>
              </a:r>
              <a:r>
                <a:rPr lang="en-GB" sz="2000" dirty="0"/>
                <a:t>, 13(5), 459</a:t>
              </a:r>
              <a:r>
                <a:rPr lang="en-GB" sz="2000" dirty="0" smtClean="0"/>
                <a:t>.</a:t>
              </a:r>
              <a:endParaRPr lang="en-GB" sz="2000" dirty="0">
                <a:latin typeface="Arial" panose="020B0604020202020204" pitchFamily="34" charset="0"/>
                <a:cs typeface="Arial" panose="020B0604020202020204" pitchFamily="34" charset="0"/>
              </a:endParaRPr>
            </a:p>
            <a:p>
              <a:pPr marL="342900" lvl="0" indent="-342900" algn="just">
                <a:lnSpc>
                  <a:spcPct val="150000"/>
                </a:lnSpc>
                <a:buFont typeface="Arial" panose="020B0604020202020204" pitchFamily="34" charset="0"/>
                <a:buChar char="•"/>
              </a:pPr>
              <a:endParaRPr lang="en-US" sz="2000" dirty="0" smtClean="0">
                <a:solidFill>
                  <a:prstClr val="black">
                    <a:lumMod val="75000"/>
                    <a:lumOff val="25000"/>
                  </a:prstClr>
                </a:solidFill>
                <a:latin typeface="Arial" panose="020B0604020202020204" pitchFamily="34" charset="0"/>
                <a:cs typeface="Arial" panose="020B0604020202020204" pitchFamily="34" charset="0"/>
              </a:endParaRPr>
            </a:p>
            <a:p>
              <a:pPr marL="342900" lvl="0" indent="-342900" algn="just">
                <a:lnSpc>
                  <a:spcPct val="150000"/>
                </a:lnSpc>
                <a:buFont typeface="Arial" panose="020B0604020202020204" pitchFamily="34" charset="0"/>
                <a:buChar char="•"/>
              </a:pPr>
              <a:endParaRPr lang="en-US" sz="2000" dirty="0">
                <a:solidFill>
                  <a:prstClr val="black">
                    <a:lumMod val="75000"/>
                    <a:lumOff val="25000"/>
                  </a:prstClr>
                </a:solidFill>
                <a:latin typeface="Arial" panose="020B0604020202020204" pitchFamily="34" charset="0"/>
                <a:cs typeface="Arial" panose="020B0604020202020204" pitchFamily="34" charset="0"/>
              </a:endParaRPr>
            </a:p>
          </p:txBody>
        </p:sp>
      </p:gr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75608" y="45136"/>
            <a:ext cx="838200" cy="838200"/>
          </a:xfrm>
          <a:prstGeom prst="rect">
            <a:avLst/>
          </a:prstGeom>
        </p:spPr>
      </p:pic>
      <p:sp>
        <p:nvSpPr>
          <p:cNvPr id="8" name="Rectangle 7"/>
          <p:cNvSpPr/>
          <p:nvPr/>
        </p:nvSpPr>
        <p:spPr>
          <a:xfrm>
            <a:off x="8692613" y="6215170"/>
            <a:ext cx="3335266"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spTree>
    <p:extLst>
      <p:ext uri="{BB962C8B-B14F-4D97-AF65-F5344CB8AC3E}">
        <p14:creationId xmlns:p14="http://schemas.microsoft.com/office/powerpoint/2010/main" val="28345291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022012-F0A4-EAD0-5433-F3D20941C3F8}"/>
              </a:ext>
            </a:extLst>
          </p:cNvPr>
          <p:cNvSpPr txBox="1"/>
          <p:nvPr/>
        </p:nvSpPr>
        <p:spPr>
          <a:xfrm>
            <a:off x="1364503" y="2842487"/>
            <a:ext cx="8872151" cy="923330"/>
          </a:xfrm>
          <a:prstGeom prst="rect">
            <a:avLst/>
          </a:prstGeom>
          <a:noFill/>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dirty="0">
                <a:ln>
                  <a:noFill/>
                </a:ln>
                <a:solidFill>
                  <a:schemeClr val="accent1"/>
                </a:solidFill>
                <a:effectLst/>
                <a:uLnTx/>
                <a:uFillTx/>
                <a:latin typeface="Montserrat" panose="00000500000000000000" pitchFamily="2" charset="0"/>
                <a:cs typeface="Segoe UI" panose="020B0502040204020203" pitchFamily="34" charset="0"/>
              </a:rPr>
              <a:t>Thank You</a:t>
            </a:r>
            <a:r>
              <a:rPr kumimoji="0" lang="en-US" sz="5400" b="1" i="0" u="none" strike="noStrike" kern="1200" cap="none" spc="0" normalizeH="0" baseline="0" noProof="0" dirty="0" smtClean="0">
                <a:ln>
                  <a:noFill/>
                </a:ln>
                <a:solidFill>
                  <a:schemeClr val="accent1"/>
                </a:solidFill>
                <a:effectLst/>
                <a:uLnTx/>
                <a:uFillTx/>
                <a:latin typeface="Montserrat" panose="00000500000000000000" pitchFamily="2" charset="0"/>
                <a:cs typeface="Segoe UI" panose="020B0502040204020203" pitchFamily="34" charset="0"/>
              </a:rPr>
              <a:t>!</a:t>
            </a:r>
            <a:endParaRPr kumimoji="0" lang="en-US" sz="5400" b="1" i="0" u="none" strike="noStrike" kern="1200" cap="none" spc="0" normalizeH="0" baseline="0" noProof="0" dirty="0">
              <a:ln>
                <a:noFill/>
              </a:ln>
              <a:solidFill>
                <a:schemeClr val="accent1"/>
              </a:solidFill>
              <a:effectLst/>
              <a:uLnTx/>
              <a:uFillTx/>
              <a:latin typeface="Montserrat" panose="00000500000000000000" pitchFamily="2" charset="0"/>
              <a:cs typeface="Segoe UI" panose="020B0502040204020203" pitchFamily="34" charset="0"/>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405" y="138934"/>
            <a:ext cx="838200" cy="838200"/>
          </a:xfrm>
          <a:prstGeom prst="rect">
            <a:avLst/>
          </a:prstGeom>
        </p:spPr>
      </p:pic>
      <p:sp>
        <p:nvSpPr>
          <p:cNvPr id="14" name="Rectangle 13"/>
          <p:cNvSpPr/>
          <p:nvPr/>
        </p:nvSpPr>
        <p:spPr>
          <a:xfrm>
            <a:off x="8692613" y="6215170"/>
            <a:ext cx="3335266" cy="4704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latin typeface="Montserrat Black" panose="00000A00000000000000" pitchFamily="2" charset="0"/>
              </a:rPr>
              <a:t>MOBILE FACILITATION TEAM</a:t>
            </a:r>
            <a:endParaRPr lang="en-US" sz="1500" dirty="0">
              <a:latin typeface="Montserrat Black" panose="00000A00000000000000" pitchFamily="2" charset="0"/>
            </a:endParaRPr>
          </a:p>
        </p:txBody>
      </p:sp>
    </p:spTree>
    <p:extLst>
      <p:ext uri="{BB962C8B-B14F-4D97-AF65-F5344CB8AC3E}">
        <p14:creationId xmlns:p14="http://schemas.microsoft.com/office/powerpoint/2010/main" val="3099154907"/>
      </p:ext>
    </p:extLst>
  </p:cSld>
  <p:clrMapOvr>
    <a:masterClrMapping/>
  </p:clrMapOvr>
  <mc:AlternateContent xmlns:mc="http://schemas.openxmlformats.org/markup-compatibility/2006" xmlns:p14="http://schemas.microsoft.com/office/powerpoint/2010/main">
    <mc:Choice Requires="p14">
      <p:transition p14:dur="10"/>
    </mc:Choice>
    <mc:Fallback xmlns="" xmlns:a14="http://schemas.microsoft.com/office/drawing/2010/main" xmlns:p15="http://schemas.microsoft.com/office/powerpoint/2012/main" xmlns:p159="http://schemas.microsoft.com/office/powerpoint/2015/09/main">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687">
      <a:dk1>
        <a:sysClr val="windowText" lastClr="000000"/>
      </a:dk1>
      <a:lt1>
        <a:sysClr val="window" lastClr="FFFFFF"/>
      </a:lt1>
      <a:dk2>
        <a:srgbClr val="44546A"/>
      </a:dk2>
      <a:lt2>
        <a:srgbClr val="E7E6E6"/>
      </a:lt2>
      <a:accent1>
        <a:srgbClr val="017042"/>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8381</TotalTime>
  <Words>1134</Words>
  <Application>Microsoft Office PowerPoint</Application>
  <PresentationFormat>Widescreen</PresentationFormat>
  <Paragraphs>133</Paragraphs>
  <Slides>31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vt:lpstr>
      <vt:lpstr>Calibri</vt:lpstr>
      <vt:lpstr>Calibri Light</vt:lpstr>
      <vt:lpstr>Cambria</vt:lpstr>
      <vt:lpstr>Montserrat</vt:lpstr>
      <vt:lpstr>Montserrat Black</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Deckzi Solutions</dc:creator>
  <cp:lastModifiedBy>hp</cp:lastModifiedBy>
  <cp:revision>177</cp:revision>
  <dcterms:created xsi:type="dcterms:W3CDTF">2023-08-25T07:39:48Z</dcterms:created>
  <dcterms:modified xsi:type="dcterms:W3CDTF">2024-10-26T15:37:32Z</dcterms:modified>
</cp:coreProperties>
</file>